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1.xml" ContentType="application/vnd.openxmlformats-officedocument.drawingml.char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charts/chart2.xml" ContentType="application/vnd.openxmlformats-officedocument.drawingml.char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charts/chart3.xml" ContentType="application/vnd.openxmlformats-officedocument.drawingml.chart+xml"/>
  <Override PartName="/ppt/theme/theme6.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9.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0.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1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1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08" r:id="rId6"/>
    <p:sldMasterId id="2147483725" r:id="rId7"/>
    <p:sldMasterId id="2147483739" r:id="rId8"/>
  </p:sldMasterIdLst>
  <p:notesMasterIdLst>
    <p:notesMasterId r:id="rId47"/>
  </p:notesMasterIdLst>
  <p:sldIdLst>
    <p:sldId id="6233" r:id="rId9"/>
    <p:sldId id="264" r:id="rId10"/>
    <p:sldId id="6623" r:id="rId11"/>
    <p:sldId id="6766" r:id="rId12"/>
    <p:sldId id="6642" r:id="rId13"/>
    <p:sldId id="6813" r:id="rId14"/>
    <p:sldId id="6758" r:id="rId15"/>
    <p:sldId id="6762" r:id="rId16"/>
    <p:sldId id="6792" r:id="rId17"/>
    <p:sldId id="6811" r:id="rId18"/>
    <p:sldId id="1293" r:id="rId19"/>
    <p:sldId id="6814" r:id="rId20"/>
    <p:sldId id="6806" r:id="rId21"/>
    <p:sldId id="6822" r:id="rId22"/>
    <p:sldId id="6815" r:id="rId23"/>
    <p:sldId id="6823" r:id="rId24"/>
    <p:sldId id="6672" r:id="rId25"/>
    <p:sldId id="6676" r:id="rId26"/>
    <p:sldId id="6816" r:id="rId27"/>
    <p:sldId id="6463" r:id="rId28"/>
    <p:sldId id="6767" r:id="rId29"/>
    <p:sldId id="6795" r:id="rId30"/>
    <p:sldId id="6812" r:id="rId31"/>
    <p:sldId id="6780" r:id="rId32"/>
    <p:sldId id="6797" r:id="rId33"/>
    <p:sldId id="6772" r:id="rId34"/>
    <p:sldId id="6817" r:id="rId35"/>
    <p:sldId id="6359" r:id="rId36"/>
    <p:sldId id="6362" r:id="rId37"/>
    <p:sldId id="6818" r:id="rId38"/>
    <p:sldId id="6344" r:id="rId39"/>
    <p:sldId id="6819" r:id="rId40"/>
    <p:sldId id="5331" r:id="rId41"/>
    <p:sldId id="3188" r:id="rId42"/>
    <p:sldId id="6777" r:id="rId43"/>
    <p:sldId id="7104" r:id="rId44"/>
    <p:sldId id="7089" r:id="rId45"/>
    <p:sldId id="6791" r:id="rId46"/>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2ED19-5119-FAD4-6998-2440EA1C1D2B}" name="Rubin, Krista" initials="RK" userId="S::krubin@ussc.gov::543d4682-1163-4f95-ac4c-33b431b542e3" providerId="AD"/>
  <p188:author id="{464BAD8A-55A6-0B78-5C98-5610FD5B0626}" name="Thomas, Ross" initials="TR" userId="S::rthomas@ussc.gov::4a1c7970-4fc9-4a69-808c-737ae75030c9" providerId="AD"/>
  <p188:author id="{CA8C60A6-A338-DBBE-58AC-E950BC3F325F}" name="Thomas, Ross" initials="TR" userId="S::RThomas@ussc.gov::4a1c7970-4fc9-4a69-808c-737ae75030c9" providerId="AD"/>
  <p188:author id="{93D56EBE-5F12-CB6E-5153-C9F2C1F90792}" name="Madsen, Peter" initials="MP" userId="S::PMadsen@ussc.gov::ac3d54d1-9da2-4c57-9f7c-3afe153344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lson, Raquel" initials="WR" lastIdx="0" clrIdx="0">
    <p:extLst>
      <p:ext uri="{19B8F6BF-5375-455C-9EA6-DF929625EA0E}">
        <p15:presenceInfo xmlns:p15="http://schemas.microsoft.com/office/powerpoint/2012/main" userId="S::RWilson@ussc.gov::a19d8a1b-097b-4e22-accc-dc18ea8aeb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2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4" y="4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A2-4867-A4C3-421421D4650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A2-4867-A4C3-421421D4650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A2-4867-A4C3-421421D46505}"/>
            </c:ext>
          </c:extLst>
        </c:ser>
        <c:dLbls>
          <c:showLegendKey val="0"/>
          <c:showVal val="0"/>
          <c:showCatName val="0"/>
          <c:showSerName val="0"/>
          <c:showPercent val="0"/>
          <c:showBubbleSize val="0"/>
        </c:dLbls>
        <c:gapWidth val="150"/>
        <c:shape val="box"/>
        <c:axId val="461407423"/>
        <c:axId val="464758399"/>
        <c:axId val="416896879"/>
      </c:bar3DChart>
      <c:catAx>
        <c:axId val="461407423"/>
        <c:scaling>
          <c:orientation val="minMax"/>
        </c:scaling>
        <c:delete val="0"/>
        <c:axPos val="b"/>
        <c:numFmt formatCode="General" sourceLinked="1"/>
        <c:majorTickMark val="out"/>
        <c:minorTickMark val="none"/>
        <c:tickLblPos val="nextTo"/>
        <c:crossAx val="464758399"/>
        <c:crosses val="autoZero"/>
        <c:auto val="0"/>
        <c:lblAlgn val="ctr"/>
        <c:lblOffset val="100"/>
        <c:noMultiLvlLbl val="0"/>
      </c:catAx>
      <c:valAx>
        <c:axId val="464758399"/>
        <c:scaling>
          <c:orientation val="minMax"/>
        </c:scaling>
        <c:delete val="0"/>
        <c:axPos val="l"/>
        <c:majorGridlines/>
        <c:numFmt formatCode="General" sourceLinked="1"/>
        <c:majorTickMark val="out"/>
        <c:minorTickMark val="none"/>
        <c:tickLblPos val="nextTo"/>
        <c:crossAx val="461407423"/>
        <c:crosses val="autoZero"/>
        <c:crossBetween val="between"/>
      </c:valAx>
      <c:serAx>
        <c:axId val="416896879"/>
        <c:scaling>
          <c:orientation val="minMax"/>
        </c:scaling>
        <c:delete val="0"/>
        <c:axPos val="b"/>
        <c:majorTickMark val="out"/>
        <c:minorTickMark val="none"/>
        <c:tickLblPos val="nextTo"/>
        <c:crossAx val="464758399"/>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A2-4867-A4C3-421421D4650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A2-4867-A4C3-421421D4650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A2-4867-A4C3-421421D46505}"/>
            </c:ext>
          </c:extLst>
        </c:ser>
        <c:dLbls>
          <c:showLegendKey val="0"/>
          <c:showVal val="0"/>
          <c:showCatName val="0"/>
          <c:showSerName val="0"/>
          <c:showPercent val="0"/>
          <c:showBubbleSize val="0"/>
        </c:dLbls>
        <c:gapWidth val="150"/>
        <c:shape val="box"/>
        <c:axId val="461407423"/>
        <c:axId val="464758399"/>
        <c:axId val="416896879"/>
      </c:bar3DChart>
      <c:catAx>
        <c:axId val="461407423"/>
        <c:scaling>
          <c:orientation val="minMax"/>
        </c:scaling>
        <c:delete val="0"/>
        <c:axPos val="b"/>
        <c:numFmt formatCode="General" sourceLinked="1"/>
        <c:majorTickMark val="out"/>
        <c:minorTickMark val="none"/>
        <c:tickLblPos val="nextTo"/>
        <c:crossAx val="464758399"/>
        <c:crosses val="autoZero"/>
        <c:auto val="1"/>
        <c:lblAlgn val="ctr"/>
        <c:lblOffset val="100"/>
        <c:noMultiLvlLbl val="0"/>
      </c:catAx>
      <c:valAx>
        <c:axId val="464758399"/>
        <c:scaling>
          <c:orientation val="minMax"/>
        </c:scaling>
        <c:delete val="0"/>
        <c:axPos val="l"/>
        <c:majorGridlines/>
        <c:numFmt formatCode="General" sourceLinked="1"/>
        <c:majorTickMark val="out"/>
        <c:minorTickMark val="none"/>
        <c:tickLblPos val="nextTo"/>
        <c:crossAx val="461407423"/>
        <c:crosses val="autoZero"/>
        <c:crossBetween val="between"/>
      </c:valAx>
      <c:serAx>
        <c:axId val="416896879"/>
        <c:scaling>
          <c:orientation val="minMax"/>
        </c:scaling>
        <c:delete val="0"/>
        <c:axPos val="b"/>
        <c:majorTickMark val="out"/>
        <c:minorTickMark val="none"/>
        <c:tickLblPos val="nextTo"/>
        <c:crossAx val="464758399"/>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0A2-4867-A4C3-421421D4650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0A2-4867-A4C3-421421D4650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0A2-4867-A4C3-421421D46505}"/>
            </c:ext>
          </c:extLst>
        </c:ser>
        <c:dLbls>
          <c:showLegendKey val="0"/>
          <c:showVal val="0"/>
          <c:showCatName val="0"/>
          <c:showSerName val="0"/>
          <c:showPercent val="0"/>
          <c:showBubbleSize val="0"/>
        </c:dLbls>
        <c:gapWidth val="150"/>
        <c:shape val="box"/>
        <c:axId val="461407423"/>
        <c:axId val="464758399"/>
        <c:axId val="416896879"/>
      </c:bar3DChart>
      <c:catAx>
        <c:axId val="461407423"/>
        <c:scaling>
          <c:orientation val="minMax"/>
        </c:scaling>
        <c:delete val="0"/>
        <c:axPos val="b"/>
        <c:numFmt formatCode="General" sourceLinked="1"/>
        <c:majorTickMark val="out"/>
        <c:minorTickMark val="none"/>
        <c:tickLblPos val="nextTo"/>
        <c:crossAx val="464758399"/>
        <c:crosses val="autoZero"/>
        <c:auto val="1"/>
        <c:lblAlgn val="ctr"/>
        <c:lblOffset val="100"/>
        <c:noMultiLvlLbl val="0"/>
      </c:catAx>
      <c:valAx>
        <c:axId val="464758399"/>
        <c:scaling>
          <c:orientation val="minMax"/>
        </c:scaling>
        <c:delete val="0"/>
        <c:axPos val="l"/>
        <c:majorGridlines/>
        <c:numFmt formatCode="General" sourceLinked="1"/>
        <c:majorTickMark val="out"/>
        <c:minorTickMark val="none"/>
        <c:tickLblPos val="nextTo"/>
        <c:crossAx val="461407423"/>
        <c:crosses val="autoZero"/>
        <c:crossBetween val="between"/>
      </c:valAx>
      <c:serAx>
        <c:axId val="416896879"/>
        <c:scaling>
          <c:orientation val="minMax"/>
        </c:scaling>
        <c:delete val="0"/>
        <c:axPos val="b"/>
        <c:majorTickMark val="out"/>
        <c:minorTickMark val="none"/>
        <c:tickLblPos val="nextTo"/>
        <c:crossAx val="464758399"/>
        <c:crosses val="autoZero"/>
      </c:ser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4C4AB8C1-AB12-47D1-ADCF-B3D8AE8BA6E3}" type="datetimeFigureOut">
              <a:rPr lang="en-US" smtClean="0"/>
              <a:t>5/13/2022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871C8F95-B805-4729-889B-03F9F16FB882}" type="slidenum">
              <a:rPr lang="en-US" smtClean="0"/>
              <a:t>‹#›</a:t>
            </a:fld>
            <a:endParaRPr lang="en-US"/>
          </a:p>
        </p:txBody>
      </p:sp>
    </p:spTree>
    <p:extLst>
      <p:ext uri="{BB962C8B-B14F-4D97-AF65-F5344CB8AC3E}">
        <p14:creationId xmlns:p14="http://schemas.microsoft.com/office/powerpoint/2010/main" val="106640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E786683-547D-4E26-9B32-744FAC631F8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31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C8F95-B805-4729-889B-03F9F16FB882}" type="slidenum">
              <a:rPr lang="en-US" smtClean="0"/>
              <a:t>23</a:t>
            </a:fld>
            <a:endParaRPr lang="en-US"/>
          </a:p>
        </p:txBody>
      </p:sp>
    </p:spTree>
    <p:extLst>
      <p:ext uri="{BB962C8B-B14F-4D97-AF65-F5344CB8AC3E}">
        <p14:creationId xmlns:p14="http://schemas.microsoft.com/office/powerpoint/2010/main" val="32835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v. Miller, 11 F.4th 944 (8th Cir. 2021). The higher base offense levels at §2K2.1 for offenses involving “a firearm described in 26 U.S.C. § 5845” do not require proof of a mental state.  </a:t>
            </a:r>
          </a:p>
        </p:txBody>
      </p:sp>
      <p:sp>
        <p:nvSpPr>
          <p:cNvPr id="4" name="Slide Number Placeholder 3"/>
          <p:cNvSpPr>
            <a:spLocks noGrp="1"/>
          </p:cNvSpPr>
          <p:nvPr>
            <p:ph type="sldNum" sz="quarter" idx="5"/>
          </p:nvPr>
        </p:nvSpPr>
        <p:spPr/>
        <p:txBody>
          <a:bodyPr/>
          <a:lstStyle/>
          <a:p>
            <a:fld id="{871C8F95-B805-4729-889B-03F9F16FB882}" type="slidenum">
              <a:rPr lang="en-US" smtClean="0"/>
              <a:t>24</a:t>
            </a:fld>
            <a:endParaRPr lang="en-US"/>
          </a:p>
        </p:txBody>
      </p:sp>
    </p:spTree>
    <p:extLst>
      <p:ext uri="{BB962C8B-B14F-4D97-AF65-F5344CB8AC3E}">
        <p14:creationId xmlns:p14="http://schemas.microsoft.com/office/powerpoint/2010/main" val="357525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C8F95-B805-4729-889B-03F9F16FB882}" type="slidenum">
              <a:rPr lang="en-US" smtClean="0"/>
              <a:t>26</a:t>
            </a:fld>
            <a:endParaRPr lang="en-US"/>
          </a:p>
        </p:txBody>
      </p:sp>
    </p:spTree>
    <p:extLst>
      <p:ext uri="{BB962C8B-B14F-4D97-AF65-F5344CB8AC3E}">
        <p14:creationId xmlns:p14="http://schemas.microsoft.com/office/powerpoint/2010/main" val="189936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04159">
              <a:defRPr/>
            </a:pPr>
            <a:fld id="{605838DF-FCDE-4E6D-B16D-D6E2E65C3AF3}" type="slidenum">
              <a:rPr lang="en-US">
                <a:solidFill>
                  <a:prstClr val="black"/>
                </a:solidFill>
                <a:latin typeface="Calibri" panose="020F0502020204030204"/>
              </a:rPr>
              <a:pPr defTabSz="904159">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400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605838DF-FCDE-4E6D-B16D-D6E2E65C3AF3}" type="slidenum">
              <a:rPr lang="en-US">
                <a:solidFill>
                  <a:prstClr val="black"/>
                </a:solidFill>
                <a:latin typeface="Calibri" panose="020F0502020204030204"/>
              </a:rPr>
              <a:pPr defTabSz="904159">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30407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pPr defTabSz="904159">
              <a:defRPr/>
            </a:pPr>
            <a:fld id="{605838DF-FCDE-4E6D-B16D-D6E2E65C3AF3}" type="slidenum">
              <a:rPr lang="en-US">
                <a:solidFill>
                  <a:prstClr val="black"/>
                </a:solidFill>
                <a:latin typeface="Calibri" panose="020F0502020204030204"/>
              </a:rPr>
              <a:pPr defTabSz="904159">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936303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51574" indent="-289067" eaLnBrk="0" hangingPunct="0">
              <a:defRPr sz="3700">
                <a:solidFill>
                  <a:schemeClr val="tx1"/>
                </a:solidFill>
                <a:latin typeface="Times New Roman" pitchFamily="18" charset="0"/>
              </a:defRPr>
            </a:lvl2pPr>
            <a:lvl3pPr marL="1156270" indent="-231254" eaLnBrk="0" hangingPunct="0">
              <a:defRPr sz="3700">
                <a:solidFill>
                  <a:schemeClr val="tx1"/>
                </a:solidFill>
                <a:latin typeface="Times New Roman" pitchFamily="18" charset="0"/>
              </a:defRPr>
            </a:lvl3pPr>
            <a:lvl4pPr marL="1618776" indent="-231254" eaLnBrk="0" hangingPunct="0">
              <a:defRPr sz="3700">
                <a:solidFill>
                  <a:schemeClr val="tx1"/>
                </a:solidFill>
                <a:latin typeface="Times New Roman" pitchFamily="18" charset="0"/>
              </a:defRPr>
            </a:lvl4pPr>
            <a:lvl5pPr marL="2081284" indent="-231254" eaLnBrk="0" hangingPunct="0">
              <a:defRPr sz="3700">
                <a:solidFill>
                  <a:schemeClr val="tx1"/>
                </a:solidFill>
                <a:latin typeface="Times New Roman" pitchFamily="18" charset="0"/>
              </a:defRPr>
            </a:lvl5pPr>
            <a:lvl6pPr marL="2543792" indent="-231254" eaLnBrk="0" fontAlgn="base" hangingPunct="0">
              <a:spcBef>
                <a:spcPct val="0"/>
              </a:spcBef>
              <a:spcAft>
                <a:spcPct val="0"/>
              </a:spcAft>
              <a:defRPr sz="3700">
                <a:solidFill>
                  <a:schemeClr val="tx1"/>
                </a:solidFill>
                <a:latin typeface="Times New Roman" pitchFamily="18" charset="0"/>
              </a:defRPr>
            </a:lvl6pPr>
            <a:lvl7pPr marL="3006301" indent="-231254" eaLnBrk="0" fontAlgn="base" hangingPunct="0">
              <a:spcBef>
                <a:spcPct val="0"/>
              </a:spcBef>
              <a:spcAft>
                <a:spcPct val="0"/>
              </a:spcAft>
              <a:defRPr sz="3700">
                <a:solidFill>
                  <a:schemeClr val="tx1"/>
                </a:solidFill>
                <a:latin typeface="Times New Roman" pitchFamily="18" charset="0"/>
              </a:defRPr>
            </a:lvl7pPr>
            <a:lvl8pPr marL="3468807" indent="-231254" eaLnBrk="0" fontAlgn="base" hangingPunct="0">
              <a:spcBef>
                <a:spcPct val="0"/>
              </a:spcBef>
              <a:spcAft>
                <a:spcPct val="0"/>
              </a:spcAft>
              <a:defRPr sz="3700">
                <a:solidFill>
                  <a:schemeClr val="tx1"/>
                </a:solidFill>
                <a:latin typeface="Times New Roman" pitchFamily="18" charset="0"/>
              </a:defRPr>
            </a:lvl8pPr>
            <a:lvl9pPr marL="3931316" indent="-231254" eaLnBrk="0" fontAlgn="base" hangingPunct="0">
              <a:spcBef>
                <a:spcPct val="0"/>
              </a:spcBef>
              <a:spcAft>
                <a:spcPct val="0"/>
              </a:spcAft>
              <a:defRPr sz="3700">
                <a:solidFill>
                  <a:schemeClr val="tx1"/>
                </a:solidFill>
                <a:latin typeface="Times New Roman" pitchFamily="18" charset="0"/>
              </a:defRPr>
            </a:lvl9pPr>
          </a:lstStyle>
          <a:p>
            <a:pPr defTabSz="921338" eaLnBrk="1" hangingPunct="1"/>
            <a:fld id="{B84F3DB4-BD05-4D55-944B-F39E5F99B7B8}" type="slidenum">
              <a:rPr lang="en-US" sz="1200">
                <a:solidFill>
                  <a:prstClr val="black"/>
                </a:solidFill>
              </a:rPr>
              <a:pPr defTabSz="921338" eaLnBrk="1" hangingPunct="1"/>
              <a:t>33</a:t>
            </a:fld>
            <a:endParaRPr lang="en-US" sz="1200">
              <a:solidFill>
                <a:prstClr val="black"/>
              </a:solidFill>
            </a:endParaRPr>
          </a:p>
        </p:txBody>
      </p:sp>
      <p:sp>
        <p:nvSpPr>
          <p:cNvPr id="728067" name="Rectangle 2"/>
          <p:cNvSpPr>
            <a:spLocks noGrp="1" noRot="1" noChangeAspect="1" noChangeArrowheads="1" noTextEdit="1"/>
          </p:cNvSpPr>
          <p:nvPr>
            <p:ph type="sldImg"/>
          </p:nvPr>
        </p:nvSpPr>
        <p:spPr>
          <a:xfrm>
            <a:off x="420688" y="701675"/>
            <a:ext cx="6248400" cy="3516313"/>
          </a:xfrm>
        </p:spPr>
      </p:sp>
      <p:sp>
        <p:nvSpPr>
          <p:cNvPr id="728068" name="Rectangle 3"/>
          <p:cNvSpPr>
            <a:spLocks noGrp="1" noChangeArrowheads="1"/>
          </p:cNvSpPr>
          <p:nvPr>
            <p:ph type="body" idx="1"/>
          </p:nvPr>
        </p:nvSpPr>
        <p:spPr>
          <a:xfrm>
            <a:off x="944606" y="4454273"/>
            <a:ext cx="5200095" cy="4217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p>
        </p:txBody>
      </p:sp>
    </p:spTree>
    <p:extLst>
      <p:ext uri="{BB962C8B-B14F-4D97-AF65-F5344CB8AC3E}">
        <p14:creationId xmlns:p14="http://schemas.microsoft.com/office/powerpoint/2010/main" val="54171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C8F95-B805-4729-889B-03F9F16FB882}" type="slidenum">
              <a:rPr lang="en-US" smtClean="0"/>
              <a:t>35</a:t>
            </a:fld>
            <a:endParaRPr lang="en-US"/>
          </a:p>
        </p:txBody>
      </p:sp>
    </p:spTree>
    <p:extLst>
      <p:ext uri="{BB962C8B-B14F-4D97-AF65-F5344CB8AC3E}">
        <p14:creationId xmlns:p14="http://schemas.microsoft.com/office/powerpoint/2010/main" val="218488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51574" indent="-289067" eaLnBrk="0" hangingPunct="0">
              <a:defRPr sz="3700">
                <a:solidFill>
                  <a:schemeClr val="tx1"/>
                </a:solidFill>
                <a:latin typeface="Times New Roman" pitchFamily="18" charset="0"/>
              </a:defRPr>
            </a:lvl2pPr>
            <a:lvl3pPr marL="1156270" indent="-231254" eaLnBrk="0" hangingPunct="0">
              <a:defRPr sz="3700">
                <a:solidFill>
                  <a:schemeClr val="tx1"/>
                </a:solidFill>
                <a:latin typeface="Times New Roman" pitchFamily="18" charset="0"/>
              </a:defRPr>
            </a:lvl3pPr>
            <a:lvl4pPr marL="1618776" indent="-231254" eaLnBrk="0" hangingPunct="0">
              <a:defRPr sz="3700">
                <a:solidFill>
                  <a:schemeClr val="tx1"/>
                </a:solidFill>
                <a:latin typeface="Times New Roman" pitchFamily="18" charset="0"/>
              </a:defRPr>
            </a:lvl4pPr>
            <a:lvl5pPr marL="2081284" indent="-231254" eaLnBrk="0" hangingPunct="0">
              <a:defRPr sz="3700">
                <a:solidFill>
                  <a:schemeClr val="tx1"/>
                </a:solidFill>
                <a:latin typeface="Times New Roman" pitchFamily="18" charset="0"/>
              </a:defRPr>
            </a:lvl5pPr>
            <a:lvl6pPr marL="2543792" indent="-231254" eaLnBrk="0" fontAlgn="base" hangingPunct="0">
              <a:spcBef>
                <a:spcPct val="0"/>
              </a:spcBef>
              <a:spcAft>
                <a:spcPct val="0"/>
              </a:spcAft>
              <a:defRPr sz="3700">
                <a:solidFill>
                  <a:schemeClr val="tx1"/>
                </a:solidFill>
                <a:latin typeface="Times New Roman" pitchFamily="18" charset="0"/>
              </a:defRPr>
            </a:lvl6pPr>
            <a:lvl7pPr marL="3006301" indent="-231254" eaLnBrk="0" fontAlgn="base" hangingPunct="0">
              <a:spcBef>
                <a:spcPct val="0"/>
              </a:spcBef>
              <a:spcAft>
                <a:spcPct val="0"/>
              </a:spcAft>
              <a:defRPr sz="3700">
                <a:solidFill>
                  <a:schemeClr val="tx1"/>
                </a:solidFill>
                <a:latin typeface="Times New Roman" pitchFamily="18" charset="0"/>
              </a:defRPr>
            </a:lvl7pPr>
            <a:lvl8pPr marL="3468807" indent="-231254" eaLnBrk="0" fontAlgn="base" hangingPunct="0">
              <a:spcBef>
                <a:spcPct val="0"/>
              </a:spcBef>
              <a:spcAft>
                <a:spcPct val="0"/>
              </a:spcAft>
              <a:defRPr sz="3700">
                <a:solidFill>
                  <a:schemeClr val="tx1"/>
                </a:solidFill>
                <a:latin typeface="Times New Roman" pitchFamily="18" charset="0"/>
              </a:defRPr>
            </a:lvl8pPr>
            <a:lvl9pPr marL="3931316" indent="-231254" eaLnBrk="0" fontAlgn="base" hangingPunct="0">
              <a:spcBef>
                <a:spcPct val="0"/>
              </a:spcBef>
              <a:spcAft>
                <a:spcPct val="0"/>
              </a:spcAft>
              <a:defRPr sz="3700">
                <a:solidFill>
                  <a:schemeClr val="tx1"/>
                </a:solidFill>
                <a:latin typeface="Times New Roman" pitchFamily="18" charset="0"/>
              </a:defRPr>
            </a:lvl9pPr>
          </a:lstStyle>
          <a:p>
            <a:pPr defTabSz="921338" eaLnBrk="1" hangingPunct="1">
              <a:defRPr/>
            </a:pPr>
            <a:fld id="{B84F3DB4-BD05-4D55-944B-F39E5F99B7B8}" type="slidenum">
              <a:rPr lang="en-US" sz="1200">
                <a:solidFill>
                  <a:prstClr val="black"/>
                </a:solidFill>
              </a:rPr>
              <a:pPr defTabSz="921338" eaLnBrk="1" hangingPunct="1">
                <a:defRPr/>
              </a:pPr>
              <a:t>37</a:t>
            </a:fld>
            <a:endParaRPr lang="en-US" sz="1200">
              <a:solidFill>
                <a:prstClr val="black"/>
              </a:solidFill>
            </a:endParaRPr>
          </a:p>
        </p:txBody>
      </p:sp>
      <p:sp>
        <p:nvSpPr>
          <p:cNvPr id="728067" name="Rectangle 2"/>
          <p:cNvSpPr>
            <a:spLocks noGrp="1" noRot="1" noChangeAspect="1" noChangeArrowheads="1" noTextEdit="1"/>
          </p:cNvSpPr>
          <p:nvPr>
            <p:ph type="sldImg"/>
          </p:nvPr>
        </p:nvSpPr>
        <p:spPr>
          <a:xfrm>
            <a:off x="420688" y="701675"/>
            <a:ext cx="6248400" cy="3516313"/>
          </a:xfrm>
          <a:ln/>
        </p:spPr>
      </p:sp>
      <p:sp>
        <p:nvSpPr>
          <p:cNvPr id="728068" name="Rectangle 3"/>
          <p:cNvSpPr>
            <a:spLocks noGrp="1" noChangeArrowheads="1"/>
          </p:cNvSpPr>
          <p:nvPr>
            <p:ph type="body" idx="1"/>
          </p:nvPr>
        </p:nvSpPr>
        <p:spPr>
          <a:xfrm>
            <a:off x="944606" y="4454273"/>
            <a:ext cx="5200095" cy="42179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a:p>
        </p:txBody>
      </p:sp>
    </p:spTree>
    <p:extLst>
      <p:ext uri="{BB962C8B-B14F-4D97-AF65-F5344CB8AC3E}">
        <p14:creationId xmlns:p14="http://schemas.microsoft.com/office/powerpoint/2010/main" val="30473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v. </a:t>
            </a:r>
            <a:r>
              <a:rPr lang="en-US" dirty="0" err="1"/>
              <a:t>Sarchett</a:t>
            </a:r>
            <a:r>
              <a:rPr lang="en-US" dirty="0"/>
              <a:t>, 3 F.4th 1115 (8th Cir. 2021). The court clearly erred in finding that the defendant was responsible for additional drug quantity. Although the parties stipulated that precursor materials were found in the defendant’s girlfriend’s home and car, the stipulation did not sufficiently connect the defendant to those places. </a:t>
            </a:r>
          </a:p>
        </p:txBody>
      </p:sp>
      <p:sp>
        <p:nvSpPr>
          <p:cNvPr id="4" name="Slide Number Placeholder 3"/>
          <p:cNvSpPr>
            <a:spLocks noGrp="1"/>
          </p:cNvSpPr>
          <p:nvPr>
            <p:ph type="sldNum" sz="quarter" idx="5"/>
          </p:nvPr>
        </p:nvSpPr>
        <p:spPr/>
        <p:txBody>
          <a:bodyPr/>
          <a:lstStyle/>
          <a:p>
            <a:fld id="{871C8F95-B805-4729-889B-03F9F16FB882}" type="slidenum">
              <a:rPr lang="en-US" smtClean="0"/>
              <a:t>6</a:t>
            </a:fld>
            <a:endParaRPr lang="en-US"/>
          </a:p>
        </p:txBody>
      </p:sp>
    </p:spTree>
    <p:extLst>
      <p:ext uri="{BB962C8B-B14F-4D97-AF65-F5344CB8AC3E}">
        <p14:creationId xmlns:p14="http://schemas.microsoft.com/office/powerpoint/2010/main" val="4101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C8F95-B805-4729-889B-03F9F16FB882}" type="slidenum">
              <a:rPr lang="en-US" smtClean="0"/>
              <a:t>10</a:t>
            </a:fld>
            <a:endParaRPr lang="en-US"/>
          </a:p>
        </p:txBody>
      </p:sp>
    </p:spTree>
    <p:extLst>
      <p:ext uri="{BB962C8B-B14F-4D97-AF65-F5344CB8AC3E}">
        <p14:creationId xmlns:p14="http://schemas.microsoft.com/office/powerpoint/2010/main" val="11127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50150" indent="-288519" eaLnBrk="0" hangingPunct="0">
              <a:defRPr sz="3700">
                <a:solidFill>
                  <a:schemeClr val="tx1"/>
                </a:solidFill>
                <a:latin typeface="Times New Roman" pitchFamily="18" charset="0"/>
              </a:defRPr>
            </a:lvl2pPr>
            <a:lvl3pPr marL="1154077" indent="-230815" eaLnBrk="0" hangingPunct="0">
              <a:defRPr sz="3700">
                <a:solidFill>
                  <a:schemeClr val="tx1"/>
                </a:solidFill>
                <a:latin typeface="Times New Roman" pitchFamily="18" charset="0"/>
              </a:defRPr>
            </a:lvl3pPr>
            <a:lvl4pPr marL="1615706" indent="-230815" eaLnBrk="0" hangingPunct="0">
              <a:defRPr sz="3700">
                <a:solidFill>
                  <a:schemeClr val="tx1"/>
                </a:solidFill>
                <a:latin typeface="Times New Roman" pitchFamily="18" charset="0"/>
              </a:defRPr>
            </a:lvl4pPr>
            <a:lvl5pPr marL="2077336" indent="-230815" eaLnBrk="0" hangingPunct="0">
              <a:defRPr sz="3700">
                <a:solidFill>
                  <a:schemeClr val="tx1"/>
                </a:solidFill>
                <a:latin typeface="Times New Roman" pitchFamily="18" charset="0"/>
              </a:defRPr>
            </a:lvl5pPr>
            <a:lvl6pPr marL="2538967" indent="-230815" eaLnBrk="0" fontAlgn="base" hangingPunct="0">
              <a:spcBef>
                <a:spcPct val="0"/>
              </a:spcBef>
              <a:spcAft>
                <a:spcPct val="0"/>
              </a:spcAft>
              <a:defRPr sz="3700">
                <a:solidFill>
                  <a:schemeClr val="tx1"/>
                </a:solidFill>
                <a:latin typeface="Times New Roman" pitchFamily="18" charset="0"/>
              </a:defRPr>
            </a:lvl6pPr>
            <a:lvl7pPr marL="3000599" indent="-230815" eaLnBrk="0" fontAlgn="base" hangingPunct="0">
              <a:spcBef>
                <a:spcPct val="0"/>
              </a:spcBef>
              <a:spcAft>
                <a:spcPct val="0"/>
              </a:spcAft>
              <a:defRPr sz="3700">
                <a:solidFill>
                  <a:schemeClr val="tx1"/>
                </a:solidFill>
                <a:latin typeface="Times New Roman" pitchFamily="18" charset="0"/>
              </a:defRPr>
            </a:lvl7pPr>
            <a:lvl8pPr marL="3462229" indent="-230815" eaLnBrk="0" fontAlgn="base" hangingPunct="0">
              <a:spcBef>
                <a:spcPct val="0"/>
              </a:spcBef>
              <a:spcAft>
                <a:spcPct val="0"/>
              </a:spcAft>
              <a:defRPr sz="3700">
                <a:solidFill>
                  <a:schemeClr val="tx1"/>
                </a:solidFill>
                <a:latin typeface="Times New Roman" pitchFamily="18" charset="0"/>
              </a:defRPr>
            </a:lvl8pPr>
            <a:lvl9pPr marL="3923860" indent="-230815" eaLnBrk="0" fontAlgn="base" hangingPunct="0">
              <a:spcBef>
                <a:spcPct val="0"/>
              </a:spcBef>
              <a:spcAft>
                <a:spcPct val="0"/>
              </a:spcAft>
              <a:defRPr sz="3700">
                <a:solidFill>
                  <a:schemeClr val="tx1"/>
                </a:solidFill>
                <a:latin typeface="Times New Roman" pitchFamily="18" charset="0"/>
              </a:defRPr>
            </a:lvl9pPr>
          </a:lstStyle>
          <a:p>
            <a:pPr defTabSz="921338" eaLnBrk="1" hangingPunct="1"/>
            <a:fld id="{9584BD92-A44D-41A2-9DAF-00A17E9C95CF}" type="slidenum">
              <a:rPr lang="en-US" sz="1200">
                <a:solidFill>
                  <a:prstClr val="black"/>
                </a:solidFill>
              </a:rPr>
              <a:pPr defTabSz="921338" eaLnBrk="1" hangingPunct="1"/>
              <a:t>11</a:t>
            </a:fld>
            <a:endParaRPr lang="en-US" sz="1200">
              <a:solidFill>
                <a:prstClr val="black"/>
              </a:solidFill>
            </a:endParaRPr>
          </a:p>
        </p:txBody>
      </p:sp>
      <p:sp>
        <p:nvSpPr>
          <p:cNvPr id="720899" name="Rectangle 7"/>
          <p:cNvSpPr txBox="1">
            <a:spLocks noGrp="1" noChangeArrowheads="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fld id="{48C892A9-0006-41BC-8E28-25D00946F711}" type="slidenum">
              <a:rPr lang="en-US" sz="1200">
                <a:solidFill>
                  <a:prstClr val="black"/>
                </a:solidFill>
              </a:rPr>
              <a:pPr algn="r" defTabSz="921338" eaLnBrk="1" hangingPunct="1"/>
              <a:t>11</a:t>
            </a:fld>
            <a:endParaRPr lang="en-US" sz="1200">
              <a:solidFill>
                <a:prstClr val="black"/>
              </a:solidFill>
            </a:endParaRPr>
          </a:p>
        </p:txBody>
      </p:sp>
      <p:sp>
        <p:nvSpPr>
          <p:cNvPr id="720900" name="Slide Image Placeholder 1"/>
          <p:cNvSpPr>
            <a:spLocks noGrp="1" noRot="1" noChangeAspect="1" noTextEdit="1"/>
          </p:cNvSpPr>
          <p:nvPr>
            <p:ph type="sldImg"/>
          </p:nvPr>
        </p:nvSpPr>
        <p:spPr/>
      </p:sp>
      <p:sp>
        <p:nvSpPr>
          <p:cNvPr id="72090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20902" name="Slide Number Placeholder 3"/>
          <p:cNvSpPr txBox="1">
            <a:spLocks noGrp="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fld id="{F0D141E9-BE44-4308-B57E-D8CAD10D8D75}" type="slidenum">
              <a:rPr lang="en-US" sz="1200">
                <a:solidFill>
                  <a:prstClr val="black"/>
                </a:solidFill>
              </a:rPr>
              <a:pPr algn="r" defTabSz="921338" eaLnBrk="1" hangingPunct="1"/>
              <a:t>11</a:t>
            </a:fld>
            <a:endParaRPr lang="en-US" sz="1200">
              <a:solidFill>
                <a:prstClr val="black"/>
              </a:solidFill>
            </a:endParaRPr>
          </a:p>
        </p:txBody>
      </p:sp>
    </p:spTree>
    <p:extLst>
      <p:ext uri="{BB962C8B-B14F-4D97-AF65-F5344CB8AC3E}">
        <p14:creationId xmlns:p14="http://schemas.microsoft.com/office/powerpoint/2010/main" val="228781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50150" indent="-288519" eaLnBrk="0" hangingPunct="0">
              <a:defRPr sz="3700">
                <a:solidFill>
                  <a:schemeClr val="tx1"/>
                </a:solidFill>
                <a:latin typeface="Times New Roman" pitchFamily="18" charset="0"/>
              </a:defRPr>
            </a:lvl2pPr>
            <a:lvl3pPr marL="1154077" indent="-230815" eaLnBrk="0" hangingPunct="0">
              <a:defRPr sz="3700">
                <a:solidFill>
                  <a:schemeClr val="tx1"/>
                </a:solidFill>
                <a:latin typeface="Times New Roman" pitchFamily="18" charset="0"/>
              </a:defRPr>
            </a:lvl3pPr>
            <a:lvl4pPr marL="1615706" indent="-230815" eaLnBrk="0" hangingPunct="0">
              <a:defRPr sz="3700">
                <a:solidFill>
                  <a:schemeClr val="tx1"/>
                </a:solidFill>
                <a:latin typeface="Times New Roman" pitchFamily="18" charset="0"/>
              </a:defRPr>
            </a:lvl4pPr>
            <a:lvl5pPr marL="2077336" indent="-230815" eaLnBrk="0" hangingPunct="0">
              <a:defRPr sz="3700">
                <a:solidFill>
                  <a:schemeClr val="tx1"/>
                </a:solidFill>
                <a:latin typeface="Times New Roman" pitchFamily="18" charset="0"/>
              </a:defRPr>
            </a:lvl5pPr>
            <a:lvl6pPr marL="2538967" indent="-230815" eaLnBrk="0" fontAlgn="base" hangingPunct="0">
              <a:spcBef>
                <a:spcPct val="0"/>
              </a:spcBef>
              <a:spcAft>
                <a:spcPct val="0"/>
              </a:spcAft>
              <a:defRPr sz="3700">
                <a:solidFill>
                  <a:schemeClr val="tx1"/>
                </a:solidFill>
                <a:latin typeface="Times New Roman" pitchFamily="18" charset="0"/>
              </a:defRPr>
            </a:lvl6pPr>
            <a:lvl7pPr marL="3000599" indent="-230815" eaLnBrk="0" fontAlgn="base" hangingPunct="0">
              <a:spcBef>
                <a:spcPct val="0"/>
              </a:spcBef>
              <a:spcAft>
                <a:spcPct val="0"/>
              </a:spcAft>
              <a:defRPr sz="3700">
                <a:solidFill>
                  <a:schemeClr val="tx1"/>
                </a:solidFill>
                <a:latin typeface="Times New Roman" pitchFamily="18" charset="0"/>
              </a:defRPr>
            </a:lvl7pPr>
            <a:lvl8pPr marL="3462229" indent="-230815" eaLnBrk="0" fontAlgn="base" hangingPunct="0">
              <a:spcBef>
                <a:spcPct val="0"/>
              </a:spcBef>
              <a:spcAft>
                <a:spcPct val="0"/>
              </a:spcAft>
              <a:defRPr sz="3700">
                <a:solidFill>
                  <a:schemeClr val="tx1"/>
                </a:solidFill>
                <a:latin typeface="Times New Roman" pitchFamily="18" charset="0"/>
              </a:defRPr>
            </a:lvl8pPr>
            <a:lvl9pPr marL="3923860" indent="-230815" eaLnBrk="0" fontAlgn="base" hangingPunct="0">
              <a:spcBef>
                <a:spcPct val="0"/>
              </a:spcBef>
              <a:spcAft>
                <a:spcPct val="0"/>
              </a:spcAft>
              <a:defRPr sz="3700">
                <a:solidFill>
                  <a:schemeClr val="tx1"/>
                </a:solidFill>
                <a:latin typeface="Times New Roman" pitchFamily="18" charset="0"/>
              </a:defRPr>
            </a:lvl9pPr>
          </a:lstStyle>
          <a:p>
            <a:pPr defTabSz="921338" eaLnBrk="1" hangingPunct="1"/>
            <a:fld id="{9584BD92-A44D-41A2-9DAF-00A17E9C95CF}" type="slidenum">
              <a:rPr lang="en-US" sz="1200">
                <a:solidFill>
                  <a:prstClr val="black"/>
                </a:solidFill>
              </a:rPr>
              <a:pPr defTabSz="921338" eaLnBrk="1" hangingPunct="1"/>
              <a:t>13</a:t>
            </a:fld>
            <a:endParaRPr lang="en-US" sz="1200">
              <a:solidFill>
                <a:prstClr val="black"/>
              </a:solidFill>
            </a:endParaRPr>
          </a:p>
        </p:txBody>
      </p:sp>
      <p:sp>
        <p:nvSpPr>
          <p:cNvPr id="720899" name="Rectangle 7"/>
          <p:cNvSpPr txBox="1">
            <a:spLocks noGrp="1" noChangeArrowheads="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fld id="{48C892A9-0006-41BC-8E28-25D00946F711}" type="slidenum">
              <a:rPr lang="en-US" sz="1200">
                <a:solidFill>
                  <a:prstClr val="black"/>
                </a:solidFill>
              </a:rPr>
              <a:pPr algn="r" defTabSz="921338" eaLnBrk="1" hangingPunct="1"/>
              <a:t>13</a:t>
            </a:fld>
            <a:endParaRPr lang="en-US" sz="1200">
              <a:solidFill>
                <a:prstClr val="black"/>
              </a:solidFill>
            </a:endParaRPr>
          </a:p>
        </p:txBody>
      </p:sp>
      <p:sp>
        <p:nvSpPr>
          <p:cNvPr id="720900" name="Slide Image Placeholder 1"/>
          <p:cNvSpPr>
            <a:spLocks noGrp="1" noRot="1" noChangeAspect="1" noTextEdit="1"/>
          </p:cNvSpPr>
          <p:nvPr>
            <p:ph type="sldImg"/>
          </p:nvPr>
        </p:nvSpPr>
        <p:spPr/>
      </p:sp>
      <p:sp>
        <p:nvSpPr>
          <p:cNvPr id="72090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0902" name="Slide Number Placeholder 3"/>
          <p:cNvSpPr txBox="1">
            <a:spLocks noGrp="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fld id="{F0D141E9-BE44-4308-B57E-D8CAD10D8D75}" type="slidenum">
              <a:rPr lang="en-US" sz="1200">
                <a:solidFill>
                  <a:prstClr val="black"/>
                </a:solidFill>
              </a:rPr>
              <a:pPr algn="r" defTabSz="921338" eaLnBrk="1" hangingPunct="1"/>
              <a:t>13</a:t>
            </a:fld>
            <a:endParaRPr lang="en-US" sz="1200">
              <a:solidFill>
                <a:prstClr val="black"/>
              </a:solidFill>
            </a:endParaRPr>
          </a:p>
        </p:txBody>
      </p:sp>
    </p:spTree>
    <p:extLst>
      <p:ext uri="{BB962C8B-B14F-4D97-AF65-F5344CB8AC3E}">
        <p14:creationId xmlns:p14="http://schemas.microsoft.com/office/powerpoint/2010/main" val="323685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700">
                <a:solidFill>
                  <a:schemeClr val="tx1"/>
                </a:solidFill>
                <a:latin typeface="Times New Roman" pitchFamily="18" charset="0"/>
              </a:defRPr>
            </a:lvl1pPr>
            <a:lvl2pPr marL="750150" indent="-288519" eaLnBrk="0" hangingPunct="0">
              <a:defRPr sz="3700">
                <a:solidFill>
                  <a:schemeClr val="tx1"/>
                </a:solidFill>
                <a:latin typeface="Times New Roman" pitchFamily="18" charset="0"/>
              </a:defRPr>
            </a:lvl2pPr>
            <a:lvl3pPr marL="1154077" indent="-230815" eaLnBrk="0" hangingPunct="0">
              <a:defRPr sz="3700">
                <a:solidFill>
                  <a:schemeClr val="tx1"/>
                </a:solidFill>
                <a:latin typeface="Times New Roman" pitchFamily="18" charset="0"/>
              </a:defRPr>
            </a:lvl3pPr>
            <a:lvl4pPr marL="1615706" indent="-230815" eaLnBrk="0" hangingPunct="0">
              <a:defRPr sz="3700">
                <a:solidFill>
                  <a:schemeClr val="tx1"/>
                </a:solidFill>
                <a:latin typeface="Times New Roman" pitchFamily="18" charset="0"/>
              </a:defRPr>
            </a:lvl4pPr>
            <a:lvl5pPr marL="2077336" indent="-230815" eaLnBrk="0" hangingPunct="0">
              <a:defRPr sz="3700">
                <a:solidFill>
                  <a:schemeClr val="tx1"/>
                </a:solidFill>
                <a:latin typeface="Times New Roman" pitchFamily="18" charset="0"/>
              </a:defRPr>
            </a:lvl5pPr>
            <a:lvl6pPr marL="2538967" indent="-230815" eaLnBrk="0" fontAlgn="base" hangingPunct="0">
              <a:spcBef>
                <a:spcPct val="0"/>
              </a:spcBef>
              <a:spcAft>
                <a:spcPct val="0"/>
              </a:spcAft>
              <a:defRPr sz="3700">
                <a:solidFill>
                  <a:schemeClr val="tx1"/>
                </a:solidFill>
                <a:latin typeface="Times New Roman" pitchFamily="18" charset="0"/>
              </a:defRPr>
            </a:lvl6pPr>
            <a:lvl7pPr marL="3000599" indent="-230815" eaLnBrk="0" fontAlgn="base" hangingPunct="0">
              <a:spcBef>
                <a:spcPct val="0"/>
              </a:spcBef>
              <a:spcAft>
                <a:spcPct val="0"/>
              </a:spcAft>
              <a:defRPr sz="3700">
                <a:solidFill>
                  <a:schemeClr val="tx1"/>
                </a:solidFill>
                <a:latin typeface="Times New Roman" pitchFamily="18" charset="0"/>
              </a:defRPr>
            </a:lvl7pPr>
            <a:lvl8pPr marL="3462229" indent="-230815" eaLnBrk="0" fontAlgn="base" hangingPunct="0">
              <a:spcBef>
                <a:spcPct val="0"/>
              </a:spcBef>
              <a:spcAft>
                <a:spcPct val="0"/>
              </a:spcAft>
              <a:defRPr sz="3700">
                <a:solidFill>
                  <a:schemeClr val="tx1"/>
                </a:solidFill>
                <a:latin typeface="Times New Roman" pitchFamily="18" charset="0"/>
              </a:defRPr>
            </a:lvl8pPr>
            <a:lvl9pPr marL="3923860" indent="-230815" eaLnBrk="0" fontAlgn="base" hangingPunct="0">
              <a:spcBef>
                <a:spcPct val="0"/>
              </a:spcBef>
              <a:spcAft>
                <a:spcPct val="0"/>
              </a:spcAft>
              <a:defRPr sz="3700">
                <a:solidFill>
                  <a:schemeClr val="tx1"/>
                </a:solidFill>
                <a:latin typeface="Times New Roman" pitchFamily="18" charset="0"/>
              </a:defRPr>
            </a:lvl9pPr>
          </a:lstStyle>
          <a:p>
            <a:pPr defTabSz="921338" eaLnBrk="1" hangingPunct="1">
              <a:defRPr/>
            </a:pPr>
            <a:fld id="{9584BD92-A44D-41A2-9DAF-00A17E9C95CF}" type="slidenum">
              <a:rPr lang="en-US" sz="1200">
                <a:solidFill>
                  <a:prstClr val="black"/>
                </a:solidFill>
              </a:rPr>
              <a:pPr defTabSz="921338" eaLnBrk="1" hangingPunct="1">
                <a:defRPr/>
              </a:pPr>
              <a:t>14</a:t>
            </a:fld>
            <a:endParaRPr lang="en-US" sz="1200">
              <a:solidFill>
                <a:prstClr val="black"/>
              </a:solidFill>
            </a:endParaRPr>
          </a:p>
        </p:txBody>
      </p:sp>
      <p:sp>
        <p:nvSpPr>
          <p:cNvPr id="720899" name="Rectangle 7"/>
          <p:cNvSpPr txBox="1">
            <a:spLocks noGrp="1" noChangeArrowheads="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defRPr/>
            </a:pPr>
            <a:fld id="{48C892A9-0006-41BC-8E28-25D00946F711}" type="slidenum">
              <a:rPr lang="en-US" sz="1200">
                <a:solidFill>
                  <a:prstClr val="black"/>
                </a:solidFill>
              </a:rPr>
              <a:pPr algn="r" defTabSz="921338" eaLnBrk="1" hangingPunct="1">
                <a:defRPr/>
              </a:pPr>
              <a:t>14</a:t>
            </a:fld>
            <a:endParaRPr lang="en-US" sz="1200">
              <a:solidFill>
                <a:prstClr val="black"/>
              </a:solidFill>
            </a:endParaRPr>
          </a:p>
        </p:txBody>
      </p:sp>
      <p:sp>
        <p:nvSpPr>
          <p:cNvPr id="720900" name="Slide Image Placeholder 1"/>
          <p:cNvSpPr>
            <a:spLocks noGrp="1" noRot="1" noChangeAspect="1" noTextEdit="1"/>
          </p:cNvSpPr>
          <p:nvPr>
            <p:ph type="sldImg"/>
          </p:nvPr>
        </p:nvSpPr>
        <p:spPr>
          <a:ln/>
        </p:spPr>
      </p:sp>
      <p:sp>
        <p:nvSpPr>
          <p:cNvPr id="72090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0902" name="Slide Number Placeholder 3"/>
          <p:cNvSpPr txBox="1">
            <a:spLocks noGrp="1"/>
          </p:cNvSpPr>
          <p:nvPr/>
        </p:nvSpPr>
        <p:spPr bwMode="auto">
          <a:xfrm>
            <a:off x="4001534" y="8891710"/>
            <a:ext cx="3078101" cy="4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162" rIns="92325" bIns="46162" anchor="b"/>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r" defTabSz="921338" eaLnBrk="1" hangingPunct="1">
              <a:defRPr/>
            </a:pPr>
            <a:fld id="{F0D141E9-BE44-4308-B57E-D8CAD10D8D75}" type="slidenum">
              <a:rPr lang="en-US" sz="1200">
                <a:solidFill>
                  <a:prstClr val="black"/>
                </a:solidFill>
              </a:rPr>
              <a:pPr algn="r" defTabSz="921338" eaLnBrk="1" hangingPunct="1">
                <a:defRPr/>
              </a:pPr>
              <a:t>14</a:t>
            </a:fld>
            <a:endParaRPr lang="en-US" sz="1200">
              <a:solidFill>
                <a:prstClr val="black"/>
              </a:solidFill>
            </a:endParaRPr>
          </a:p>
        </p:txBody>
      </p:sp>
    </p:spTree>
    <p:extLst>
      <p:ext uri="{BB962C8B-B14F-4D97-AF65-F5344CB8AC3E}">
        <p14:creationId xmlns:p14="http://schemas.microsoft.com/office/powerpoint/2010/main" val="366993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v. Jefferson, 975 F.3d 700 (8th Cir. 2020). The court did not clearly err in applying §2D1.1(b)(12)’s 2-level enhancement for maintaining a drug premises. While the defendant’s name was not on the lease, he directed customers to pick up drugs from the home and stored drugs and drug paraphernalia there. </a:t>
            </a:r>
          </a:p>
        </p:txBody>
      </p:sp>
      <p:sp>
        <p:nvSpPr>
          <p:cNvPr id="4" name="Slide Number Placeholder 3"/>
          <p:cNvSpPr>
            <a:spLocks noGrp="1"/>
          </p:cNvSpPr>
          <p:nvPr>
            <p:ph type="sldNum" sz="quarter" idx="5"/>
          </p:nvPr>
        </p:nvSpPr>
        <p:spPr/>
        <p:txBody>
          <a:bodyPr/>
          <a:lstStyle/>
          <a:p>
            <a:fld id="{871C8F95-B805-4729-889B-03F9F16FB882}" type="slidenum">
              <a:rPr lang="en-US" smtClean="0"/>
              <a:t>15</a:t>
            </a:fld>
            <a:endParaRPr lang="en-US"/>
          </a:p>
        </p:txBody>
      </p:sp>
    </p:spTree>
    <p:extLst>
      <p:ext uri="{BB962C8B-B14F-4D97-AF65-F5344CB8AC3E}">
        <p14:creationId xmlns:p14="http://schemas.microsoft.com/office/powerpoint/2010/main" val="124708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 v. Garcon, 997 F.3d 1301 (11th Cir. 2021) – recently vacated – now being heard </a:t>
            </a:r>
            <a:r>
              <a:rPr lang="en-US" err="1"/>
              <a:t>en</a:t>
            </a:r>
            <a:r>
              <a:rPr lang="en-US"/>
              <a:t> banc.</a:t>
            </a:r>
          </a:p>
        </p:txBody>
      </p:sp>
      <p:sp>
        <p:nvSpPr>
          <p:cNvPr id="4" name="Slide Number Placeholder 3"/>
          <p:cNvSpPr>
            <a:spLocks noGrp="1"/>
          </p:cNvSpPr>
          <p:nvPr>
            <p:ph type="sldNum" sz="quarter" idx="5"/>
          </p:nvPr>
        </p:nvSpPr>
        <p:spPr/>
        <p:txBody>
          <a:bodyPr/>
          <a:lstStyle/>
          <a:p>
            <a:fld id="{871C8F95-B805-4729-889B-03F9F16FB882}" type="slidenum">
              <a:rPr lang="en-US" smtClean="0"/>
              <a:t>18</a:t>
            </a:fld>
            <a:endParaRPr lang="en-US"/>
          </a:p>
        </p:txBody>
      </p:sp>
    </p:spTree>
    <p:extLst>
      <p:ext uri="{BB962C8B-B14F-4D97-AF65-F5344CB8AC3E}">
        <p14:creationId xmlns:p14="http://schemas.microsoft.com/office/powerpoint/2010/main" val="773976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v. </a:t>
            </a:r>
            <a:r>
              <a:rPr lang="en-US" err="1"/>
              <a:t>Hodgkiss</a:t>
            </a:r>
            <a:r>
              <a:rPr lang="en-US"/>
              <a:t>, 960 F.3d 1110 (8th Cir. 2020). Statutory eligibility for safety valve excludes a defendant who possesses a firearm or other dangerous weapon in connection with the offense. In this context, “offense” means “offense of conviction,” not a defendant’s “relevant conduct” as determined by the Guidelines. A defendant who pleaded to a drug distribution offense (April 2018) was eligible for statutory safety valve despite a § 924(c) conviction (June 2018) relating to another drug offense. </a:t>
            </a:r>
          </a:p>
        </p:txBody>
      </p:sp>
      <p:sp>
        <p:nvSpPr>
          <p:cNvPr id="4" name="Slide Number Placeholder 3"/>
          <p:cNvSpPr>
            <a:spLocks noGrp="1"/>
          </p:cNvSpPr>
          <p:nvPr>
            <p:ph type="sldNum" sz="quarter" idx="5"/>
          </p:nvPr>
        </p:nvSpPr>
        <p:spPr/>
        <p:txBody>
          <a:bodyPr/>
          <a:lstStyle/>
          <a:p>
            <a:fld id="{871C8F95-B805-4729-889B-03F9F16FB882}" type="slidenum">
              <a:rPr lang="en-US" smtClean="0"/>
              <a:t>21</a:t>
            </a:fld>
            <a:endParaRPr lang="en-US"/>
          </a:p>
        </p:txBody>
      </p:sp>
    </p:spTree>
    <p:extLst>
      <p:ext uri="{BB962C8B-B14F-4D97-AF65-F5344CB8AC3E}">
        <p14:creationId xmlns:p14="http://schemas.microsoft.com/office/powerpoint/2010/main" val="3577019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2.xml"/><Relationship Id="rId4" Type="http://schemas.openxmlformats.org/officeDocument/2006/relationships/tags" Target="../tags/tag4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custDataLst>
              <p:tags r:id="rId1"/>
            </p:custDataLst>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custDataLst>
              <p:tags r:id="rId2"/>
            </p:custDataLst>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custDataLst>
              <p:tags r:id="rId4"/>
            </p:custDataLst>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39466455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@theusscgov</a:t>
            </a: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39326650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custDataLst>
              <p:tags r:id="rId1"/>
            </p:custDataLst>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custDataLst>
              <p:tags r:id="rId2"/>
            </p:custDataLst>
          </p:nvPr>
        </p:nvSpPr>
        <p:spPr/>
        <p:txBody>
          <a:bodyPr/>
          <a:lstStyle/>
          <a:p>
            <a:fld id="{EECDEA2D-E426-4A97-BDF7-5E325F4C8D57}" type="datetime1">
              <a:rPr lang="en-US" smtClean="0"/>
              <a:t>5/13/2022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custDataLst>
              <p:tags r:id="rId3"/>
            </p:custDataLst>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custDataLst>
              <p:tags r:id="rId4"/>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9672746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custDataLst>
              <p:tags r:id="rId3"/>
            </p:custDataLst>
          </p:nvPr>
        </p:nvSpPr>
        <p:spPr/>
        <p:txBody>
          <a:bodyPr/>
          <a:lstStyle/>
          <a:p>
            <a:fld id="{5A11D3C5-7059-47DB-B58A-771251809A71}" type="datetime1">
              <a:rPr lang="en-US" smtClean="0"/>
              <a:t>5/13/2022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42141095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custDataLst>
              <p:tags r:id="rId2"/>
            </p:custDataLst>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custDataLst>
              <p:tags r:id="rId3"/>
            </p:custDataLst>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custDataLst>
              <p:tags r:id="rId4"/>
            </p:custDataLst>
          </p:nvPr>
        </p:nvSpPr>
        <p:spPr/>
        <p:txBody>
          <a:bodyPr/>
          <a:lstStyle/>
          <a:p>
            <a:fld id="{FAE8D34C-29A3-4F87-B821-5883ECD7684E}" type="datetime1">
              <a:rPr lang="en-US" smtClean="0"/>
              <a:t>5/13/2022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custDataLst>
              <p:tags r:id="rId5"/>
            </p:custDataLst>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custDataLst>
              <p:tags r:id="rId6"/>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3279655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fld id="{DAF8F7F2-A310-4F08-8438-43AF5D96CFD1}" type="datetime1">
              <a:rPr lang="en-US" smtClean="0"/>
              <a:t>5/13/2022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1702879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F7C8-D8AD-4C88-B235-7B2A68EB5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15783-B870-46FB-91D1-E37E2FFF6D35}"/>
              </a:ext>
            </a:extLst>
          </p:cNvPr>
          <p:cNvSpPr>
            <a:spLocks noGrp="1"/>
          </p:cNvSpPr>
          <p:nvPr>
            <p:ph type="dt" sz="half" idx="10"/>
          </p:nvPr>
        </p:nvSpPr>
        <p:spPr/>
        <p:txBody>
          <a:bodyPr/>
          <a:lstStyle/>
          <a:p>
            <a:fld id="{02EAC625-B6B8-46F2-A9E7-2BC1B09D4F76}" type="datetime1">
              <a:rPr lang="en-US" smtClean="0"/>
              <a:t>5/13/2022</a:t>
            </a:fld>
            <a:endParaRPr lang="en-US"/>
          </a:p>
        </p:txBody>
      </p:sp>
      <p:sp>
        <p:nvSpPr>
          <p:cNvPr id="4" name="Footer Placeholder 3">
            <a:extLst>
              <a:ext uri="{FF2B5EF4-FFF2-40B4-BE49-F238E27FC236}">
                <a16:creationId xmlns:a16="http://schemas.microsoft.com/office/drawing/2014/main" id="{E32D6901-0361-4742-B7AD-66A58F075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3CC02-391E-4DF8-BDAD-47E9FCA16839}"/>
              </a:ext>
            </a:extLst>
          </p:cNvPr>
          <p:cNvSpPr>
            <a:spLocks noGrp="1"/>
          </p:cNvSpPr>
          <p:nvPr>
            <p:ph type="sldNum" sz="quarter" idx="12"/>
          </p:nvPr>
        </p:nvSpPr>
        <p:spPr/>
        <p:txBody>
          <a:bodyPr/>
          <a:lstStyle/>
          <a:p>
            <a:fld id="{3334491F-A120-4808-8251-29C433F17150}" type="slidenum">
              <a:rPr lang="en-US" smtClean="0"/>
              <a:t>‹#›</a:t>
            </a:fld>
            <a:endParaRPr lang="en-US"/>
          </a:p>
        </p:txBody>
      </p:sp>
      <p:graphicFrame>
        <p:nvGraphicFramePr>
          <p:cNvPr id="6" name="TPChart" hidden="1">
            <a:extLst>
              <a:ext uri="{FF2B5EF4-FFF2-40B4-BE49-F238E27FC236}">
                <a16:creationId xmlns:a16="http://schemas.microsoft.com/office/drawing/2014/main" id="{49367BA5-2812-457C-9B6E-8CC6C4DCEFD3}"/>
              </a:ext>
            </a:extLst>
          </p:cNvPr>
          <p:cNvGraphicFramePr/>
          <p:nvPr userDrawn="1"/>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9321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795-C400-4CE4-BD0B-283DD6179C2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AEBB380-4C48-4948-8589-AA11AF0F3A07}"/>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3DC0-26E5-4FD7-9BA2-93C8D319F89D}"/>
              </a:ext>
            </a:extLst>
          </p:cNvPr>
          <p:cNvSpPr>
            <a:spLocks noGrp="1"/>
          </p:cNvSpPr>
          <p:nvPr>
            <p:ph type="dt" sz="half" idx="10"/>
          </p:nvPr>
        </p:nvSpPr>
        <p:spPr/>
        <p:txBody>
          <a:bodyPr/>
          <a:lstStyle/>
          <a:p>
            <a:fld id="{40BF717E-EAAC-40A3-A73B-DF372BBECE24}" type="datetime1">
              <a:rPr lang="en-US" smtClean="0"/>
              <a:t>5/13/2022</a:t>
            </a:fld>
            <a:endParaRPr lang="en-US"/>
          </a:p>
        </p:txBody>
      </p:sp>
      <p:sp>
        <p:nvSpPr>
          <p:cNvPr id="5" name="Footer Placeholder 4">
            <a:extLst>
              <a:ext uri="{FF2B5EF4-FFF2-40B4-BE49-F238E27FC236}">
                <a16:creationId xmlns:a16="http://schemas.microsoft.com/office/drawing/2014/main" id="{5C27322E-2520-45C4-B85E-97D651A1A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C69E9-96AD-475E-BBFD-0D0F1DC9A7BF}"/>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0249030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38382976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7021229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ct val="0"/>
              </a:spcAft>
              <a:buClrTx/>
              <a:buSzTx/>
              <a:buFont typeface="Arial" panose="020B0604020202020204" pitchFamily="34" charset="0"/>
              <a:buChar char="•"/>
              <a:defRPr/>
            </a:lvl2pPr>
            <a:lvl3pPr>
              <a:defRPr/>
            </a:lvl3pPr>
          </a:lstStyle>
          <a:p>
            <a:pPr lvl="0"/>
            <a:r>
              <a:rPr lang="en-US"/>
              <a:t>This text should be replaced with your Terminal Learning Objective or TLO;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TLO into smaller tasks/concepts; remember you need at least one TLO and no fewer than two ELOs,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42331157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29636668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119386092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custDataLst>
              <p:tags r:id="rId1"/>
            </p:custDataLst>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custDataLst>
              <p:tags r:id="rId2"/>
            </p:custDataLst>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7522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8351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2492387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31859521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0868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@theusscgov</a:t>
            </a: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39858501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custDataLst>
              <p:tags r:id="rId1"/>
            </p:custDataLst>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custDataLst>
              <p:tags r:id="rId2"/>
            </p:custDataLst>
          </p:nvPr>
        </p:nvSpPr>
        <p:spPr/>
        <p:txBody>
          <a:bodyPr/>
          <a:lstStyle/>
          <a:p>
            <a:fld id="{BC4FAF71-A40D-4BB6-B244-596AA659CFA0}" type="datetimeFigureOut">
              <a:rPr lang="en-US" smtClean="0"/>
              <a:t>5/13/2022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custDataLst>
              <p:tags r:id="rId3"/>
            </p:custDataLst>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custDataLst>
              <p:tags r:id="rId4"/>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96298475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custDataLst>
              <p:tags r:id="rId3"/>
            </p:custDataLst>
          </p:nvPr>
        </p:nvSpPr>
        <p:spPr/>
        <p:txBody>
          <a:bodyPr/>
          <a:lstStyle/>
          <a:p>
            <a:fld id="{BC4FAF71-A40D-4BB6-B244-596AA659CFA0}" type="datetimeFigureOut">
              <a:rPr lang="en-US" smtClean="0"/>
              <a:t>5/13/2022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custDataLst>
              <p:tags r:id="rId4"/>
            </p:custDataLst>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custDataLst>
              <p:tags r:id="rId5"/>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573327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custDataLst>
              <p:tags r:id="rId1"/>
            </p:custDataLst>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custDataLst>
              <p:tags r:id="rId2"/>
            </p:custDataLst>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custDataLst>
              <p:tags r:id="rId3"/>
            </p:custDataLst>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custDataLst>
              <p:tags r:id="rId4"/>
            </p:custDataLst>
          </p:nvPr>
        </p:nvSpPr>
        <p:spPr/>
        <p:txBody>
          <a:bodyPr/>
          <a:lstStyle/>
          <a:p>
            <a:fld id="{BC4FAF71-A40D-4BB6-B244-596AA659CFA0}" type="datetimeFigureOut">
              <a:rPr lang="en-US" smtClean="0"/>
              <a:t>5/13/2022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custDataLst>
              <p:tags r:id="rId5"/>
            </p:custDataLst>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custDataLst>
              <p:tags r:id="rId6"/>
            </p:custDataLst>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613230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ct val="0"/>
              </a:spcAft>
              <a:buClrTx/>
              <a:buSzTx/>
              <a:buFont typeface="Arial" panose="020B0604020202020204" pitchFamily="34" charset="0"/>
              <a:buChar char="•"/>
              <a:defRPr/>
            </a:lvl2pPr>
            <a:lvl3pPr>
              <a:defRPr/>
            </a:lvl3pPr>
          </a:lstStyle>
          <a:p>
            <a:pPr lvl="0"/>
            <a:r>
              <a:rPr lang="en-US"/>
              <a:t>This text should be replaced with your Terminal Learning Objective or TLO;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TLO into smaller tasks/concepts; remember you need at least one TLO and no fewer than two ELOs,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14379171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25100377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276429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328804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358513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3581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376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4037835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2163697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290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16725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custDataLst>
              <p:tags r:id="rId1"/>
            </p:custDataLst>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custDataLst>
              <p:tags r:id="rId2"/>
            </p:custDataLst>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39178407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EECDEA2D-E426-4A97-BDF7-5E325F4C8D57}" type="datetime1">
              <a:rPr lang="en-US" smtClean="0"/>
              <a:t>5/13/2022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158051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5A11D3C5-7059-47DB-B58A-771251809A71}" type="datetime1">
              <a:rPr lang="en-US" smtClean="0"/>
              <a:t>5/13/2022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726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FAE8D34C-29A3-4F87-B821-5883ECD7684E}" type="datetime1">
              <a:rPr lang="en-US" smtClean="0"/>
              <a:t>5/13/2022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235764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fld id="{DAF8F7F2-A310-4F08-8438-43AF5D96CFD1}" type="datetime1">
              <a:rPr lang="en-US" smtClean="0"/>
              <a:t>5/13/2022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924638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F7C8-D8AD-4C88-B235-7B2A68EB5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15783-B870-46FB-91D1-E37E2FFF6D35}"/>
              </a:ext>
            </a:extLst>
          </p:cNvPr>
          <p:cNvSpPr>
            <a:spLocks noGrp="1"/>
          </p:cNvSpPr>
          <p:nvPr>
            <p:ph type="dt" sz="half" idx="10"/>
          </p:nvPr>
        </p:nvSpPr>
        <p:spPr/>
        <p:txBody>
          <a:bodyPr/>
          <a:lstStyle/>
          <a:p>
            <a:fld id="{02EAC625-B6B8-46F2-A9E7-2BC1B09D4F76}" type="datetime1">
              <a:rPr lang="en-US" smtClean="0"/>
              <a:t>5/13/2022</a:t>
            </a:fld>
            <a:endParaRPr lang="en-US"/>
          </a:p>
        </p:txBody>
      </p:sp>
      <p:sp>
        <p:nvSpPr>
          <p:cNvPr id="4" name="Footer Placeholder 3">
            <a:extLst>
              <a:ext uri="{FF2B5EF4-FFF2-40B4-BE49-F238E27FC236}">
                <a16:creationId xmlns:a16="http://schemas.microsoft.com/office/drawing/2014/main" id="{E32D6901-0361-4742-B7AD-66A58F075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3CC02-391E-4DF8-BDAD-47E9FCA16839}"/>
              </a:ext>
            </a:extLst>
          </p:cNvPr>
          <p:cNvSpPr>
            <a:spLocks noGrp="1"/>
          </p:cNvSpPr>
          <p:nvPr>
            <p:ph type="sldNum" sz="quarter" idx="12"/>
          </p:nvPr>
        </p:nvSpPr>
        <p:spPr/>
        <p:txBody>
          <a:bodyPr/>
          <a:lstStyle/>
          <a:p>
            <a:fld id="{3334491F-A120-4808-8251-29C433F17150}" type="slidenum">
              <a:rPr lang="en-US" smtClean="0"/>
              <a:t>‹#›</a:t>
            </a:fld>
            <a:endParaRPr lang="en-US"/>
          </a:p>
        </p:txBody>
      </p:sp>
      <p:graphicFrame>
        <p:nvGraphicFramePr>
          <p:cNvPr id="6" name="TPChart" hidden="1">
            <a:extLst>
              <a:ext uri="{FF2B5EF4-FFF2-40B4-BE49-F238E27FC236}">
                <a16:creationId xmlns:a16="http://schemas.microsoft.com/office/drawing/2014/main" id="{49367BA5-2812-457C-9B6E-8CC6C4DCEFD3}"/>
              </a:ext>
            </a:extLst>
          </p:cNvPr>
          <p:cNvGraphicFramePr/>
          <p:nvPr userDrawn="1"/>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3224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795-C400-4CE4-BD0B-283DD6179C2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AEBB380-4C48-4948-8589-AA11AF0F3A07}"/>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3DC0-26E5-4FD7-9BA2-93C8D319F89D}"/>
              </a:ext>
            </a:extLst>
          </p:cNvPr>
          <p:cNvSpPr>
            <a:spLocks noGrp="1"/>
          </p:cNvSpPr>
          <p:nvPr>
            <p:ph type="dt" sz="half" idx="10"/>
          </p:nvPr>
        </p:nvSpPr>
        <p:spPr/>
        <p:txBody>
          <a:bodyPr/>
          <a:lstStyle/>
          <a:p>
            <a:fld id="{40BF717E-EAAC-40A3-A73B-DF372BBECE24}" type="datetime1">
              <a:rPr lang="en-US" smtClean="0"/>
              <a:t>5/13/2022</a:t>
            </a:fld>
            <a:endParaRPr lang="en-US"/>
          </a:p>
        </p:txBody>
      </p:sp>
      <p:sp>
        <p:nvSpPr>
          <p:cNvPr id="5" name="Footer Placeholder 4">
            <a:extLst>
              <a:ext uri="{FF2B5EF4-FFF2-40B4-BE49-F238E27FC236}">
                <a16:creationId xmlns:a16="http://schemas.microsoft.com/office/drawing/2014/main" id="{5C27322E-2520-45C4-B85E-97D651A1A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C69E9-96AD-475E-BBFD-0D0F1DC9A7BF}"/>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006833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2293302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3"/>
            <a:ext cx="5751094" cy="1113390"/>
            <a:chOff x="3625516" y="3986637"/>
            <a:chExt cx="5751094" cy="1066244"/>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01064"/>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1245489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3564754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3010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custDataLst>
              <p:tags r:id="rId1"/>
            </p:custDataLst>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custDataLst>
              <p:tags r:id="rId2"/>
            </p:custDataLst>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59799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1333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27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628306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2684989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975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1275833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BC4FAF71-A40D-4BB6-B244-596AA659CFA0}" type="datetimeFigureOut">
              <a:rPr lang="en-US" smtClean="0"/>
              <a:t>5/13/2022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70383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BC4FAF71-A40D-4BB6-B244-596AA659CFA0}" type="datetimeFigureOut">
              <a:rPr lang="en-US" smtClean="0"/>
              <a:t>5/13/2022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8EF3B-D410-446D-A88C-AC5BA57120D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6872919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BC4FAF71-A40D-4BB6-B244-596AA659CFA0}" type="datetimeFigureOut">
              <a:rPr lang="en-US" smtClean="0"/>
              <a:t>5/13/2022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005796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introduction and title presenta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hasCustomPrompt="1"/>
          </p:nvPr>
        </p:nvSpPr>
        <p:spPr>
          <a:xfrm>
            <a:off x="1524000" y="3429000"/>
            <a:ext cx="9144000" cy="1789442"/>
          </a:xfrm>
        </p:spPr>
        <p:txBody>
          <a:bodyPr anchor="b"/>
          <a:lstStyle>
            <a:lvl1pPr algn="ctr">
              <a:lnSpc>
                <a:spcPct val="100000"/>
              </a:lnSpc>
              <a:defRPr sz="6000">
                <a:solidFill>
                  <a:schemeClr val="tx1">
                    <a:lumMod val="65000"/>
                    <a:lumOff val="35000"/>
                  </a:schemeClr>
                </a:solidFill>
              </a:defRPr>
            </a:lvl1pPr>
          </a:lstStyle>
          <a:p>
            <a:r>
              <a:rPr lang="en-US"/>
              <a:t>(Insert the title of your presentation here)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hasCustomPrompt="1"/>
          </p:nvPr>
        </p:nvSpPr>
        <p:spPr>
          <a:xfrm>
            <a:off x="1524000" y="5220777"/>
            <a:ext cx="9144000" cy="482191"/>
          </a:xfrm>
        </p:spPr>
        <p:txBody>
          <a:bodyPr>
            <a:noAutofit/>
          </a:bodyPr>
          <a:lstStyle>
            <a:lvl1pPr marL="0" indent="0" algn="ctr">
              <a:lnSpc>
                <a:spcPct val="100000"/>
              </a:lnSpc>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(Update Month Day, Year)</a:t>
            </a:r>
          </a:p>
        </p:txBody>
      </p:sp>
      <p:pic>
        <p:nvPicPr>
          <p:cNvPr id="7" name="Picture 6">
            <a:extLst>
              <a:ext uri="{FF2B5EF4-FFF2-40B4-BE49-F238E27FC236}">
                <a16:creationId xmlns:a16="http://schemas.microsoft.com/office/drawing/2014/main" id="{25739CB7-17B4-4DE4-B86C-EDD2AA2BB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24400" y="766017"/>
            <a:ext cx="2743200" cy="2743200"/>
          </a:xfrm>
          <a:prstGeom prst="rect">
            <a:avLst/>
          </a:prstGeom>
        </p:spPr>
      </p:pic>
      <p:sp>
        <p:nvSpPr>
          <p:cNvPr id="8" name="Text Placeholder 7">
            <a:extLst>
              <a:ext uri="{FF2B5EF4-FFF2-40B4-BE49-F238E27FC236}">
                <a16:creationId xmlns:a16="http://schemas.microsoft.com/office/drawing/2014/main" id="{DF965D47-C6D1-4A57-A817-3669ABBE6476}"/>
              </a:ext>
            </a:extLst>
          </p:cNvPr>
          <p:cNvSpPr>
            <a:spLocks noGrp="1"/>
          </p:cNvSpPr>
          <p:nvPr>
            <p:ph type="body" sz="quarter" idx="10" hasCustomPrompt="1"/>
          </p:nvPr>
        </p:nvSpPr>
        <p:spPr>
          <a:xfrm>
            <a:off x="1524001" y="5670801"/>
            <a:ext cx="9144000" cy="482191"/>
          </a:xfrm>
        </p:spPr>
        <p:txBody>
          <a:bodyPr>
            <a:noAutofit/>
          </a:bodyPr>
          <a:lstStyle>
            <a:lvl1pPr marL="0" indent="0" algn="ctr">
              <a:lnSpc>
                <a:spcPct val="100000"/>
              </a:lnSpc>
              <a:buNone/>
              <a:defRPr sz="2400"/>
            </a:lvl1pPr>
            <a:lvl5pPr marL="1828800" indent="0">
              <a:buNone/>
              <a:defRPr/>
            </a:lvl5pPr>
          </a:lstStyle>
          <a:p>
            <a:r>
              <a:rPr lang="en-US"/>
              <a:t>(Update Location of Presentation)</a:t>
            </a:r>
          </a:p>
        </p:txBody>
      </p:sp>
    </p:spTree>
    <p:extLst>
      <p:ext uri="{BB962C8B-B14F-4D97-AF65-F5344CB8AC3E}">
        <p14:creationId xmlns:p14="http://schemas.microsoft.com/office/powerpoint/2010/main" val="308522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custDataLst>
              <p:tags r:id="rId1"/>
            </p:custDataLst>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custDataLst>
              <p:tags r:id="rId2"/>
            </p:custDataLst>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custDataLst>
              <p:tags r:id="rId3"/>
            </p:custDataLst>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66361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E contact and personal introduc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86E691A-6A22-49FE-AA91-6DC3AF10B1B3}"/>
              </a:ext>
            </a:extLst>
          </p:cNvPr>
          <p:cNvSpPr>
            <a:spLocks noGrp="1"/>
          </p:cNvSpPr>
          <p:nvPr>
            <p:ph type="body" sz="quarter" idx="11" hasCustomPrompt="1"/>
          </p:nvPr>
        </p:nvSpPr>
        <p:spPr>
          <a:xfrm>
            <a:off x="1050925" y="1267329"/>
            <a:ext cx="10098088" cy="689895"/>
          </a:xfrm>
        </p:spPr>
        <p:txBody>
          <a:bodyPr>
            <a:normAutofit/>
          </a:bodyPr>
          <a:lstStyle>
            <a:lvl1pPr marL="0" indent="0" algn="ctr">
              <a:lnSpc>
                <a:spcPct val="100000"/>
              </a:lnSpc>
              <a:buNone/>
              <a:defRPr sz="4000" b="1">
                <a:solidFill>
                  <a:srgbClr val="E01305"/>
                </a:solidFill>
              </a:defRPr>
            </a:lvl1pPr>
          </a:lstStyle>
          <a:p>
            <a:pPr lvl="0"/>
            <a:r>
              <a:rPr lang="en-US"/>
              <a:t>(Add your name)</a:t>
            </a:r>
          </a:p>
        </p:txBody>
      </p:sp>
      <p:sp>
        <p:nvSpPr>
          <p:cNvPr id="10" name="Text Placeholder 8">
            <a:extLst>
              <a:ext uri="{FF2B5EF4-FFF2-40B4-BE49-F238E27FC236}">
                <a16:creationId xmlns:a16="http://schemas.microsoft.com/office/drawing/2014/main" id="{E60E3DDB-DAA0-42CC-85DF-E8AD013DC8B2}"/>
              </a:ext>
            </a:extLst>
          </p:cNvPr>
          <p:cNvSpPr>
            <a:spLocks noGrp="1"/>
          </p:cNvSpPr>
          <p:nvPr>
            <p:ph type="body" sz="quarter" idx="12" hasCustomPrompt="1"/>
          </p:nvPr>
        </p:nvSpPr>
        <p:spPr>
          <a:xfrm>
            <a:off x="1050925" y="1973353"/>
            <a:ext cx="10098088" cy="569321"/>
          </a:xfrm>
        </p:spPr>
        <p:txBody>
          <a:bodyPr>
            <a:normAutofit/>
          </a:bodyPr>
          <a:lstStyle>
            <a:lvl1pPr marL="0" indent="0" algn="ctr">
              <a:lnSpc>
                <a:spcPct val="100000"/>
              </a:lnSpc>
              <a:buNone/>
              <a:defRPr sz="3200"/>
            </a:lvl1pPr>
          </a:lstStyle>
          <a:p>
            <a:pPr lvl="0"/>
            <a:r>
              <a:rPr lang="en-US"/>
              <a:t>(Update your job title)</a:t>
            </a:r>
          </a:p>
        </p:txBody>
      </p:sp>
      <p:sp>
        <p:nvSpPr>
          <p:cNvPr id="11" name="Text Placeholder 8">
            <a:extLst>
              <a:ext uri="{FF2B5EF4-FFF2-40B4-BE49-F238E27FC236}">
                <a16:creationId xmlns:a16="http://schemas.microsoft.com/office/drawing/2014/main" id="{61682724-CFEF-434F-A9A2-D54C813C890A}"/>
              </a:ext>
            </a:extLst>
          </p:cNvPr>
          <p:cNvSpPr>
            <a:spLocks noGrp="1"/>
          </p:cNvSpPr>
          <p:nvPr>
            <p:ph type="body" sz="quarter" idx="13" hasCustomPrompt="1"/>
          </p:nvPr>
        </p:nvSpPr>
        <p:spPr>
          <a:xfrm>
            <a:off x="1046956" y="2558803"/>
            <a:ext cx="10098088" cy="569321"/>
          </a:xfrm>
        </p:spPr>
        <p:txBody>
          <a:bodyPr>
            <a:normAutofit/>
          </a:bodyPr>
          <a:lstStyle>
            <a:lvl1pPr marL="0" indent="0" algn="ctr">
              <a:buNone/>
              <a:defRPr sz="3200"/>
            </a:lvl1pPr>
            <a:lvl2pPr marL="0" indent="0" algn="ctr">
              <a:lnSpc>
                <a:spcPct val="100000"/>
              </a:lnSpc>
              <a:buNone/>
              <a:defRPr sz="2800"/>
            </a:lvl2pPr>
          </a:lstStyle>
          <a:p>
            <a:pPr lvl="1"/>
            <a:r>
              <a:rPr lang="en-US"/>
              <a:t>(Add your Unit (e.g., Office of Education and Sentencing Practice)</a:t>
            </a:r>
          </a:p>
        </p:txBody>
      </p:sp>
      <p:grpSp>
        <p:nvGrpSpPr>
          <p:cNvPr id="15" name="Group 14">
            <a:extLst>
              <a:ext uri="{FF2B5EF4-FFF2-40B4-BE49-F238E27FC236}">
                <a16:creationId xmlns:a16="http://schemas.microsoft.com/office/drawing/2014/main" id="{094B7390-3DE0-49B3-BCD9-FD5A9C3157EF}"/>
              </a:ext>
            </a:extLst>
          </p:cNvPr>
          <p:cNvGrpSpPr/>
          <p:nvPr userDrawn="1"/>
        </p:nvGrpSpPr>
        <p:grpSpPr>
          <a:xfrm>
            <a:off x="2815390" y="3990484"/>
            <a:ext cx="5751094" cy="1136526"/>
            <a:chOff x="3625516" y="3986637"/>
            <a:chExt cx="5751094" cy="1088400"/>
          </a:xfrm>
        </p:grpSpPr>
        <p:sp>
          <p:nvSpPr>
            <p:cNvPr id="12" name="TextBox 11">
              <a:extLst>
                <a:ext uri="{FF2B5EF4-FFF2-40B4-BE49-F238E27FC236}">
                  <a16:creationId xmlns:a16="http://schemas.microsoft.com/office/drawing/2014/main" id="{A338F645-1669-4F95-BC87-543C7345B219}"/>
                </a:ext>
              </a:extLst>
            </p:cNvPr>
            <p:cNvSpPr txBox="1"/>
            <p:nvPr userDrawn="1"/>
          </p:nvSpPr>
          <p:spPr>
            <a:xfrm>
              <a:off x="3625516" y="3986637"/>
              <a:ext cx="2470484" cy="523220"/>
            </a:xfrm>
            <a:prstGeom prst="rect">
              <a:avLst/>
            </a:prstGeom>
            <a:noFill/>
          </p:spPr>
          <p:txBody>
            <a:bodyPr wrap="square" rtlCol="0">
              <a:spAutoFit/>
            </a:bodyPr>
            <a:lstStyle/>
            <a:p>
              <a:pPr algn="r"/>
              <a:r>
                <a:rPr lang="en-US" sz="2800" b="1">
                  <a:solidFill>
                    <a:srgbClr val="E01305"/>
                  </a:solidFill>
                </a:rPr>
                <a:t>Email:</a:t>
              </a:r>
            </a:p>
          </p:txBody>
        </p:sp>
        <p:sp>
          <p:nvSpPr>
            <p:cNvPr id="14" name="TextBox 13">
              <a:extLst>
                <a:ext uri="{FF2B5EF4-FFF2-40B4-BE49-F238E27FC236}">
                  <a16:creationId xmlns:a16="http://schemas.microsoft.com/office/drawing/2014/main" id="{CADD3DA3-790A-4501-A6E6-EBCB28EC8A1B}"/>
                </a:ext>
              </a:extLst>
            </p:cNvPr>
            <p:cNvSpPr txBox="1"/>
            <p:nvPr userDrawn="1"/>
          </p:nvSpPr>
          <p:spPr>
            <a:xfrm>
              <a:off x="4523873" y="4551817"/>
              <a:ext cx="4852737" cy="523220"/>
            </a:xfrm>
            <a:prstGeom prst="rect">
              <a:avLst/>
            </a:prstGeom>
            <a:noFill/>
          </p:spPr>
          <p:txBody>
            <a:bodyPr wrap="square" rtlCol="0">
              <a:spAutoFit/>
            </a:bodyPr>
            <a:lstStyle/>
            <a:p>
              <a:pPr algn="l"/>
              <a:r>
                <a:rPr lang="en-US" sz="2800" b="1">
                  <a:solidFill>
                    <a:srgbClr val="E01305"/>
                  </a:solidFill>
                </a:rPr>
                <a:t>HelpLine:</a:t>
              </a:r>
              <a:r>
                <a:rPr lang="en-US" sz="2800">
                  <a:solidFill>
                    <a:srgbClr val="595959"/>
                  </a:solidFill>
                </a:rPr>
                <a:t>  </a:t>
              </a:r>
              <a:r>
                <a:rPr lang="en-US" sz="2800">
                  <a:solidFill>
                    <a:schemeClr val="tx1">
                      <a:lumMod val="65000"/>
                      <a:lumOff val="35000"/>
                    </a:schemeClr>
                  </a:solidFill>
                </a:rPr>
                <a:t>(202) 502-4545</a:t>
              </a:r>
            </a:p>
          </p:txBody>
        </p:sp>
      </p:grpSp>
      <p:sp>
        <p:nvSpPr>
          <p:cNvPr id="19" name="Text Placeholder 18">
            <a:extLst>
              <a:ext uri="{FF2B5EF4-FFF2-40B4-BE49-F238E27FC236}">
                <a16:creationId xmlns:a16="http://schemas.microsoft.com/office/drawing/2014/main" id="{14686EA9-BC14-48B5-8E77-6D6E5333E862}"/>
              </a:ext>
            </a:extLst>
          </p:cNvPr>
          <p:cNvSpPr>
            <a:spLocks noGrp="1"/>
          </p:cNvSpPr>
          <p:nvPr>
            <p:ph type="body" sz="quarter" idx="14" hasCustomPrompt="1"/>
          </p:nvPr>
        </p:nvSpPr>
        <p:spPr>
          <a:xfrm>
            <a:off x="5285874" y="3977660"/>
            <a:ext cx="4038600" cy="523875"/>
          </a:xfrm>
        </p:spPr>
        <p:txBody>
          <a:bodyPr/>
          <a:lstStyle>
            <a:lvl1pPr marL="0" indent="0">
              <a:lnSpc>
                <a:spcPct val="100000"/>
              </a:lnSpc>
              <a:buNone/>
              <a:defRPr/>
            </a:lvl1pPr>
          </a:lstStyle>
          <a:p>
            <a:pPr lvl="0"/>
            <a:r>
              <a:rPr lang="en-US"/>
              <a:t>(Add your email address)</a:t>
            </a:r>
          </a:p>
        </p:txBody>
      </p:sp>
    </p:spTree>
    <p:extLst>
      <p:ext uri="{BB962C8B-B14F-4D97-AF65-F5344CB8AC3E}">
        <p14:creationId xmlns:p14="http://schemas.microsoft.com/office/powerpoint/2010/main" val="85815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2725F43-3BED-44EA-8CA4-038508E9956E}"/>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such as “Course Goals” or “Learning Objectives” at your discretion)</a:t>
            </a:r>
          </a:p>
        </p:txBody>
      </p:sp>
      <p:sp>
        <p:nvSpPr>
          <p:cNvPr id="8" name="Text Placeholder 7">
            <a:extLst>
              <a:ext uri="{FF2B5EF4-FFF2-40B4-BE49-F238E27FC236}">
                <a16:creationId xmlns:a16="http://schemas.microsoft.com/office/drawing/2014/main" id="{9DD6DE95-8EEB-417B-AE94-220E4DF56125}"/>
              </a:ext>
            </a:extLst>
          </p:cNvPr>
          <p:cNvSpPr>
            <a:spLocks noGrp="1"/>
          </p:cNvSpPr>
          <p:nvPr>
            <p:ph type="body" sz="quarter" idx="10" hasCustomPrompt="1"/>
          </p:nvPr>
        </p:nvSpPr>
        <p:spPr>
          <a:xfrm>
            <a:off x="838200" y="1836739"/>
            <a:ext cx="10515600" cy="1592262"/>
          </a:xfrm>
        </p:spPr>
        <p:txBody>
          <a:bodyPr/>
          <a:lstStyle>
            <a:lvl1pPr marL="0" indent="0">
              <a:lnSpc>
                <a:spcPct val="100000"/>
              </a:lnSpc>
              <a:buNone/>
              <a:defRPr sz="3200">
                <a:solidFill>
                  <a:schemeClr val="tx1">
                    <a:lumMod val="65000"/>
                    <a:lumOff val="35000"/>
                  </a:schemeClr>
                </a:solidFill>
              </a:defRPr>
            </a:lvl1pPr>
            <a:lvl2pPr marL="685800" marR="0" indent="-228600" algn="l" defTabSz="914400" rtl="0" eaLnBrk="1" fontAlgn="auto" latinLnBrk="0" hangingPunct="1">
              <a:lnSpc>
                <a:spcPct val="150000"/>
              </a:lnSpc>
              <a:spcBef>
                <a:spcPts val="500"/>
              </a:spcBef>
              <a:spcAft>
                <a:spcPts val="0"/>
              </a:spcAft>
              <a:buClrTx/>
              <a:buSzTx/>
              <a:buFont typeface="Arial" panose="020B0604020202020204" pitchFamily="34" charset="0"/>
              <a:buChar char="•"/>
              <a:tabLst/>
              <a:defRPr/>
            </a:lvl2pPr>
            <a:lvl3pPr>
              <a:defRPr/>
            </a:lvl3pPr>
          </a:lstStyle>
          <a:p>
            <a:pPr lvl="0"/>
            <a:r>
              <a:rPr lang="en-US"/>
              <a:t>This text should be replaced with your Terminal Learning Objective or </a:t>
            </a:r>
            <a:r>
              <a:rPr lang="en-US" err="1"/>
              <a:t>TLO</a:t>
            </a:r>
            <a:r>
              <a:rPr lang="en-US"/>
              <a:t>; think about what folks should be able to do upon completion.</a:t>
            </a:r>
          </a:p>
          <a:p>
            <a:pPr lvl="1"/>
            <a:endParaRPr lang="en-US"/>
          </a:p>
        </p:txBody>
      </p:sp>
      <p:sp>
        <p:nvSpPr>
          <p:cNvPr id="13" name="Text Placeholder 12">
            <a:extLst>
              <a:ext uri="{FF2B5EF4-FFF2-40B4-BE49-F238E27FC236}">
                <a16:creationId xmlns:a16="http://schemas.microsoft.com/office/drawing/2014/main" id="{5299B180-46B3-4A84-B8E1-4669AD367FC1}"/>
              </a:ext>
            </a:extLst>
          </p:cNvPr>
          <p:cNvSpPr>
            <a:spLocks noGrp="1"/>
          </p:cNvSpPr>
          <p:nvPr>
            <p:ph type="body" sz="quarter" idx="11" hasCustomPrompt="1"/>
          </p:nvPr>
        </p:nvSpPr>
        <p:spPr>
          <a:xfrm>
            <a:off x="838201" y="3429000"/>
            <a:ext cx="10515600" cy="2747963"/>
          </a:xfrm>
        </p:spPr>
        <p:txBody>
          <a:bodyPr>
            <a:normAutofit/>
          </a:bodyPr>
          <a:lstStyle>
            <a:lvl2pPr>
              <a:lnSpc>
                <a:spcPct val="100000"/>
              </a:lnSpc>
              <a:defRPr sz="2400"/>
            </a:lvl2pPr>
          </a:lstStyle>
          <a:p>
            <a:pPr lvl="0"/>
            <a:r>
              <a:rPr lang="en-US"/>
              <a:t>Use measurable verbs to break down the larger </a:t>
            </a:r>
            <a:r>
              <a:rPr lang="en-US" err="1"/>
              <a:t>TLO</a:t>
            </a:r>
            <a:r>
              <a:rPr lang="en-US"/>
              <a:t> into smaller tasks/concepts; remember you need at least one </a:t>
            </a:r>
            <a:r>
              <a:rPr lang="en-US" err="1"/>
              <a:t>TLO</a:t>
            </a:r>
            <a:r>
              <a:rPr lang="en-US"/>
              <a:t> and no fewer than two </a:t>
            </a:r>
            <a:r>
              <a:rPr lang="en-US" err="1"/>
              <a:t>ELOs</a:t>
            </a:r>
            <a:r>
              <a:rPr lang="en-US"/>
              <a:t>, but you can have more than two (probably no more than five). Add one ELO per bullet, and number them ELO 1, ELO 2, etc. Move this text box up if room when done.</a:t>
            </a:r>
          </a:p>
        </p:txBody>
      </p:sp>
    </p:spTree>
    <p:extLst>
      <p:ext uri="{BB962C8B-B14F-4D97-AF65-F5344CB8AC3E}">
        <p14:creationId xmlns:p14="http://schemas.microsoft.com/office/powerpoint/2010/main" val="3548660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ragraph cop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8" name="Text Placeholder 7">
            <a:extLst>
              <a:ext uri="{FF2B5EF4-FFF2-40B4-BE49-F238E27FC236}">
                <a16:creationId xmlns:a16="http://schemas.microsoft.com/office/drawing/2014/main" id="{6FE2CC96-C54E-4A00-B8F4-998D2367001C}"/>
              </a:ext>
            </a:extLst>
          </p:cNvPr>
          <p:cNvSpPr>
            <a:spLocks noGrp="1"/>
          </p:cNvSpPr>
          <p:nvPr>
            <p:ph type="body" sz="quarter" idx="10" hasCustomPrompt="1"/>
          </p:nvPr>
        </p:nvSpPr>
        <p:spPr>
          <a:xfrm>
            <a:off x="838200" y="1820863"/>
            <a:ext cx="10515600" cy="4306887"/>
          </a:xfrm>
        </p:spPr>
        <p:txBody>
          <a:bodyPr/>
          <a:lstStyle>
            <a:lvl1pPr marL="0" indent="0">
              <a:buNone/>
              <a:defRPr/>
            </a:lvl1pPr>
          </a:lstStyle>
          <a:p>
            <a:pPr lvl="0"/>
            <a:r>
              <a:rPr lang="en-US"/>
              <a:t>Don’t overload learners. Every word you intend to say should not be on any given presentation slide. Slides illustrate a presentation and should not be approached as a stand-alone document. Avoid using paragraphs; glean the main points for your audience.</a:t>
            </a:r>
          </a:p>
        </p:txBody>
      </p:sp>
    </p:spTree>
    <p:extLst>
      <p:ext uri="{BB962C8B-B14F-4D97-AF65-F5344CB8AC3E}">
        <p14:creationId xmlns:p14="http://schemas.microsoft.com/office/powerpoint/2010/main" val="3812774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F4924F-313E-43E4-A467-5FB14AF8567A}"/>
              </a:ext>
            </a:extLst>
          </p:cNvPr>
          <p:cNvSpPr>
            <a:spLocks noGrp="1"/>
          </p:cNvSpPr>
          <p:nvPr>
            <p:ph type="title" hasCustomPrompt="1"/>
          </p:nvPr>
        </p:nvSpPr>
        <p:spPr>
          <a:xfrm>
            <a:off x="838200" y="365125"/>
            <a:ext cx="10515600" cy="1325563"/>
          </a:xfrm>
        </p:spPr>
        <p:txBody>
          <a:bodyPr/>
          <a:lstStyle>
            <a:lvl1pPr>
              <a:defRPr>
                <a:solidFill>
                  <a:schemeClr val="tx1">
                    <a:lumMod val="65000"/>
                    <a:lumOff val="35000"/>
                  </a:schemeClr>
                </a:solidFill>
              </a:defRPr>
            </a:lvl1pPr>
          </a:lstStyle>
          <a:p>
            <a:r>
              <a:rPr lang="en-US"/>
              <a:t>(Update with title that explicitly describes the main of idea of slide in as few words as possible)</a:t>
            </a:r>
          </a:p>
        </p:txBody>
      </p:sp>
      <p:sp>
        <p:nvSpPr>
          <p:cNvPr id="3" name="Text Placeholder 2">
            <a:extLst>
              <a:ext uri="{FF2B5EF4-FFF2-40B4-BE49-F238E27FC236}">
                <a16:creationId xmlns:a16="http://schemas.microsoft.com/office/drawing/2014/main" id="{43E7E1D8-6ADA-490C-A9D2-88F310BAAC6E}"/>
              </a:ext>
            </a:extLst>
          </p:cNvPr>
          <p:cNvSpPr>
            <a:spLocks noGrp="1"/>
          </p:cNvSpPr>
          <p:nvPr>
            <p:ph type="body" sz="quarter" idx="10"/>
          </p:nvPr>
        </p:nvSpPr>
        <p:spPr>
          <a:xfrm>
            <a:off x="838200" y="1797050"/>
            <a:ext cx="10515600" cy="4162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682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se law">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Case name goes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15" name="Text Placeholder 14">
            <a:extLst>
              <a:ext uri="{FF2B5EF4-FFF2-40B4-BE49-F238E27FC236}">
                <a16:creationId xmlns:a16="http://schemas.microsoft.com/office/drawing/2014/main" id="{D7A49E01-5549-4BE8-9E91-A001FF46060E}"/>
              </a:ext>
            </a:extLst>
          </p:cNvPr>
          <p:cNvSpPr>
            <a:spLocks noGrp="1"/>
          </p:cNvSpPr>
          <p:nvPr>
            <p:ph type="body" sz="quarter" idx="11"/>
          </p:nvPr>
        </p:nvSpPr>
        <p:spPr>
          <a:xfrm>
            <a:off x="838200" y="1796883"/>
            <a:ext cx="10515600" cy="434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528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5609634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1043699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a:t>
            </a:r>
            <a:r>
              <a:rPr lang="en-US"/>
              <a:t>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990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31C1-3729-4938-8DE3-5CE885978434}"/>
              </a:ext>
            </a:extLst>
          </p:cNvPr>
          <p:cNvSpPr>
            <a:spLocks noGrp="1"/>
          </p:cNvSpPr>
          <p:nvPr>
            <p:ph type="title" hasCustomPrompt="1"/>
          </p:nvPr>
        </p:nvSpPr>
        <p:spPr/>
        <p:txBody>
          <a:bodyPr/>
          <a:lstStyle>
            <a:lvl1pPr>
              <a:defRPr>
                <a:solidFill>
                  <a:schemeClr val="tx1">
                    <a:lumMod val="65000"/>
                    <a:lumOff val="35000"/>
                  </a:schemeClr>
                </a:solidFill>
              </a:defRPr>
            </a:lvl1pPr>
          </a:lstStyle>
          <a:p>
            <a:r>
              <a:rPr lang="en-US"/>
              <a:t>(Add closing statement here; </a:t>
            </a:r>
            <a:br>
              <a:rPr lang="en-US"/>
            </a:br>
            <a:r>
              <a:rPr lang="en-US"/>
              <a:t>“Questions or Comments?” is standard)</a:t>
            </a:r>
          </a:p>
        </p:txBody>
      </p:sp>
      <p:pic>
        <p:nvPicPr>
          <p:cNvPr id="6" name="Content Placeholder 6">
            <a:extLst>
              <a:ext uri="{FF2B5EF4-FFF2-40B4-BE49-F238E27FC236}">
                <a16:creationId xmlns:a16="http://schemas.microsoft.com/office/drawing/2014/main" id="{7FB386F1-EE5D-4771-A970-D0552B241F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8660" y="3988378"/>
            <a:ext cx="1028700" cy="1028700"/>
          </a:xfrm>
          <a:prstGeom prst="rect">
            <a:avLst/>
          </a:prstGeom>
        </p:spPr>
      </p:pic>
      <p:pic>
        <p:nvPicPr>
          <p:cNvPr id="7" name="Content Placeholder 8">
            <a:extLst>
              <a:ext uri="{FF2B5EF4-FFF2-40B4-BE49-F238E27FC236}">
                <a16:creationId xmlns:a16="http://schemas.microsoft.com/office/drawing/2014/main" id="{4A22350B-81B9-410B-A5B8-A2535750F6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8660" y="2291070"/>
            <a:ext cx="1028700" cy="1028700"/>
          </a:xfrm>
          <a:prstGeom prst="rect">
            <a:avLst/>
          </a:prstGeom>
        </p:spPr>
      </p:pic>
      <p:pic>
        <p:nvPicPr>
          <p:cNvPr id="8" name="Picture 7">
            <a:extLst>
              <a:ext uri="{FF2B5EF4-FFF2-40B4-BE49-F238E27FC236}">
                <a16:creationId xmlns:a16="http://schemas.microsoft.com/office/drawing/2014/main" id="{7B8711E0-4B45-49E5-9272-220D6B1212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8407" y="2341165"/>
            <a:ext cx="1028700" cy="1028700"/>
          </a:xfrm>
          <a:prstGeom prst="rect">
            <a:avLst/>
          </a:prstGeom>
        </p:spPr>
      </p:pic>
      <p:sp>
        <p:nvSpPr>
          <p:cNvPr id="9" name="TextBox 8">
            <a:extLst>
              <a:ext uri="{FF2B5EF4-FFF2-40B4-BE49-F238E27FC236}">
                <a16:creationId xmlns:a16="http://schemas.microsoft.com/office/drawing/2014/main" id="{80F023FE-504F-4051-8BED-2369A7536AA4}"/>
              </a:ext>
            </a:extLst>
          </p:cNvPr>
          <p:cNvSpPr txBox="1"/>
          <p:nvPr userDrawn="1"/>
        </p:nvSpPr>
        <p:spPr>
          <a:xfrm>
            <a:off x="2429311" y="2563128"/>
            <a:ext cx="2556341" cy="584775"/>
          </a:xfrm>
          <a:prstGeom prst="rect">
            <a:avLst/>
          </a:prstGeom>
          <a:noFill/>
        </p:spPr>
        <p:txBody>
          <a:bodyPr wrap="none" rtlCol="0">
            <a:spAutoFit/>
          </a:bodyPr>
          <a:lstStyle/>
          <a:p>
            <a:r>
              <a:rPr lang="en-US" sz="3200">
                <a:solidFill>
                  <a:schemeClr val="tx1">
                    <a:lumMod val="65000"/>
                    <a:lumOff val="35000"/>
                  </a:schemeClr>
                </a:solidFill>
              </a:rPr>
              <a:t>www.ussc.gov</a:t>
            </a:r>
          </a:p>
        </p:txBody>
      </p:sp>
      <p:sp>
        <p:nvSpPr>
          <p:cNvPr id="10" name="TextBox 9">
            <a:extLst>
              <a:ext uri="{FF2B5EF4-FFF2-40B4-BE49-F238E27FC236}">
                <a16:creationId xmlns:a16="http://schemas.microsoft.com/office/drawing/2014/main" id="{6B2196D4-097D-458B-B8D7-DFB02A48DB20}"/>
              </a:ext>
            </a:extLst>
          </p:cNvPr>
          <p:cNvSpPr txBox="1"/>
          <p:nvPr userDrawn="1"/>
        </p:nvSpPr>
        <p:spPr>
          <a:xfrm>
            <a:off x="5586328" y="2567793"/>
            <a:ext cx="4288353" cy="584775"/>
          </a:xfrm>
          <a:prstGeom prst="rect">
            <a:avLst/>
          </a:prstGeom>
          <a:noFill/>
        </p:spPr>
        <p:txBody>
          <a:bodyPr wrap="none" rtlCol="0">
            <a:spAutoFit/>
          </a:bodyPr>
          <a:lstStyle/>
          <a:p>
            <a:r>
              <a:rPr lang="en-US" sz="3200" err="1">
                <a:solidFill>
                  <a:schemeClr val="tx1">
                    <a:lumMod val="65000"/>
                    <a:lumOff val="35000"/>
                  </a:schemeClr>
                </a:solidFill>
              </a:rPr>
              <a:t>HelpLine</a:t>
            </a:r>
            <a:r>
              <a:rPr lang="en-US" sz="3200">
                <a:solidFill>
                  <a:schemeClr val="tx1">
                    <a:lumMod val="65000"/>
                    <a:lumOff val="35000"/>
                  </a:schemeClr>
                </a:solidFill>
              </a:rPr>
              <a:t> (202) 502-4545</a:t>
            </a:r>
          </a:p>
        </p:txBody>
      </p:sp>
      <p:sp>
        <p:nvSpPr>
          <p:cNvPr id="11" name="TextBox 10">
            <a:extLst>
              <a:ext uri="{FF2B5EF4-FFF2-40B4-BE49-F238E27FC236}">
                <a16:creationId xmlns:a16="http://schemas.microsoft.com/office/drawing/2014/main" id="{B2A31BC6-5AF7-41DB-95A6-D798A5F9B6B8}"/>
              </a:ext>
            </a:extLst>
          </p:cNvPr>
          <p:cNvSpPr txBox="1"/>
          <p:nvPr userDrawn="1"/>
        </p:nvSpPr>
        <p:spPr>
          <a:xfrm>
            <a:off x="2429311" y="4210342"/>
            <a:ext cx="2411429" cy="584775"/>
          </a:xfrm>
          <a:prstGeom prst="rect">
            <a:avLst/>
          </a:prstGeom>
          <a:noFill/>
        </p:spPr>
        <p:txBody>
          <a:bodyPr wrap="none" rtlCol="0">
            <a:spAutoFit/>
          </a:bodyPr>
          <a:lstStyle/>
          <a:p>
            <a:r>
              <a:rPr lang="en-US" sz="3200">
                <a:solidFill>
                  <a:schemeClr val="tx1">
                    <a:lumMod val="65000"/>
                    <a:lumOff val="35000"/>
                  </a:schemeClr>
                </a:solidFill>
              </a:rPr>
              <a:t>@</a:t>
            </a:r>
            <a:r>
              <a:rPr lang="en-US" sz="3200" err="1">
                <a:solidFill>
                  <a:schemeClr val="tx1">
                    <a:lumMod val="65000"/>
                    <a:lumOff val="35000"/>
                  </a:schemeClr>
                </a:solidFill>
              </a:rPr>
              <a:t>theusscgov</a:t>
            </a:r>
            <a:endParaRPr lang="en-US" sz="3200">
              <a:solidFill>
                <a:schemeClr val="tx1">
                  <a:lumMod val="65000"/>
                  <a:lumOff val="35000"/>
                </a:schemeClr>
              </a:solidFill>
            </a:endParaRPr>
          </a:p>
        </p:txBody>
      </p:sp>
      <p:sp>
        <p:nvSpPr>
          <p:cNvPr id="12" name="TextBox 11">
            <a:extLst>
              <a:ext uri="{FF2B5EF4-FFF2-40B4-BE49-F238E27FC236}">
                <a16:creationId xmlns:a16="http://schemas.microsoft.com/office/drawing/2014/main" id="{95134DF5-5D11-4B5D-9147-5D363C9AC6A0}"/>
              </a:ext>
            </a:extLst>
          </p:cNvPr>
          <p:cNvSpPr txBox="1"/>
          <p:nvPr userDrawn="1"/>
        </p:nvSpPr>
        <p:spPr>
          <a:xfrm>
            <a:off x="6627254" y="4210342"/>
            <a:ext cx="3247427" cy="584775"/>
          </a:xfrm>
          <a:prstGeom prst="rect">
            <a:avLst/>
          </a:prstGeom>
          <a:noFill/>
        </p:spPr>
        <p:txBody>
          <a:bodyPr wrap="none" rtlCol="0">
            <a:spAutoFit/>
          </a:bodyPr>
          <a:lstStyle/>
          <a:p>
            <a:r>
              <a:rPr lang="en-US" sz="3200">
                <a:solidFill>
                  <a:schemeClr val="tx1">
                    <a:lumMod val="65000"/>
                    <a:lumOff val="35000"/>
                  </a:schemeClr>
                </a:solidFill>
              </a:rPr>
              <a:t>training@ussc.gov</a:t>
            </a:r>
          </a:p>
        </p:txBody>
      </p:sp>
      <p:pic>
        <p:nvPicPr>
          <p:cNvPr id="13" name="Picture 12">
            <a:extLst>
              <a:ext uri="{FF2B5EF4-FFF2-40B4-BE49-F238E27FC236}">
                <a16:creationId xmlns:a16="http://schemas.microsoft.com/office/drawing/2014/main" id="{B118D381-4B66-437D-A0D3-EA96FDD7B3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38407" y="3988378"/>
            <a:ext cx="1028700" cy="1028700"/>
          </a:xfrm>
          <a:prstGeom prst="rect">
            <a:avLst/>
          </a:prstGeom>
        </p:spPr>
      </p:pic>
    </p:spTree>
    <p:extLst>
      <p:ext uri="{BB962C8B-B14F-4D97-AF65-F5344CB8AC3E}">
        <p14:creationId xmlns:p14="http://schemas.microsoft.com/office/powerpoint/2010/main" val="29791376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CCFC-ED0B-44F3-9478-C920F3D390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9A72D-3C1F-4DDF-84E2-F057216DE851}"/>
              </a:ext>
            </a:extLst>
          </p:cNvPr>
          <p:cNvSpPr>
            <a:spLocks noGrp="1"/>
          </p:cNvSpPr>
          <p:nvPr>
            <p:ph type="dt" sz="half" idx="10"/>
          </p:nvPr>
        </p:nvSpPr>
        <p:spPr/>
        <p:txBody>
          <a:bodyPr/>
          <a:lstStyle/>
          <a:p>
            <a:fld id="{EECDEA2D-E426-4A97-BDF7-5E325F4C8D57}" type="datetime1">
              <a:rPr lang="en-US" smtClean="0"/>
              <a:t>5/13/2022</a:t>
            </a:fld>
            <a:endParaRPr lang="en-US"/>
          </a:p>
        </p:txBody>
      </p:sp>
      <p:sp>
        <p:nvSpPr>
          <p:cNvPr id="4" name="Footer Placeholder 3">
            <a:extLst>
              <a:ext uri="{FF2B5EF4-FFF2-40B4-BE49-F238E27FC236}">
                <a16:creationId xmlns:a16="http://schemas.microsoft.com/office/drawing/2014/main" id="{7373462F-B655-4E5D-B712-BD124E36E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03B24B-27C8-4AF1-8A88-94E7A7211685}"/>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301099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ingle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4331368"/>
          </a:xfrm>
          <a:ln>
            <a:solidFill>
              <a:srgbClr val="E01305"/>
            </a:solidFill>
          </a:ln>
        </p:spPr>
        <p:txBody>
          <a:bodyPr/>
          <a:lstStyle/>
          <a:p>
            <a:endParaRPr lang="en-US"/>
          </a:p>
        </p:txBody>
      </p:sp>
    </p:spTree>
    <p:extLst>
      <p:ext uri="{BB962C8B-B14F-4D97-AF65-F5344CB8AC3E}">
        <p14:creationId xmlns:p14="http://schemas.microsoft.com/office/powerpoint/2010/main" val="3671035737"/>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C6A9-5DD9-4E9E-A9A7-B72532A9A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35989-BE27-4321-82BB-68DBAB345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14745-11EF-4410-A4B8-2F758BEEBCF5}"/>
              </a:ext>
            </a:extLst>
          </p:cNvPr>
          <p:cNvSpPr>
            <a:spLocks noGrp="1"/>
          </p:cNvSpPr>
          <p:nvPr>
            <p:ph type="dt" sz="half" idx="10"/>
          </p:nvPr>
        </p:nvSpPr>
        <p:spPr/>
        <p:txBody>
          <a:bodyPr/>
          <a:lstStyle/>
          <a:p>
            <a:fld id="{5A11D3C5-7059-47DB-B58A-771251809A71}" type="datetime1">
              <a:rPr lang="en-US" smtClean="0"/>
              <a:t>5/13/2022</a:t>
            </a:fld>
            <a:endParaRPr lang="en-US"/>
          </a:p>
        </p:txBody>
      </p:sp>
      <p:sp>
        <p:nvSpPr>
          <p:cNvPr id="5" name="Footer Placeholder 4">
            <a:extLst>
              <a:ext uri="{FF2B5EF4-FFF2-40B4-BE49-F238E27FC236}">
                <a16:creationId xmlns:a16="http://schemas.microsoft.com/office/drawing/2014/main" id="{F22B7B71-CABC-4AD7-98B4-5C56598BB13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50338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CE71-8F2C-4187-B268-929D92BDA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00482-2E17-423F-BB33-2FFEA0542E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84FF-24C7-41A1-BB46-6E5CC92A3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C59CA-8710-4BEC-80E5-62FD8C2A2488}"/>
              </a:ext>
            </a:extLst>
          </p:cNvPr>
          <p:cNvSpPr>
            <a:spLocks noGrp="1"/>
          </p:cNvSpPr>
          <p:nvPr>
            <p:ph type="dt" sz="half" idx="10"/>
          </p:nvPr>
        </p:nvSpPr>
        <p:spPr/>
        <p:txBody>
          <a:bodyPr/>
          <a:lstStyle/>
          <a:p>
            <a:fld id="{FAE8D34C-29A3-4F87-B821-5883ECD7684E}" type="datetime1">
              <a:rPr lang="en-US" smtClean="0"/>
              <a:t>5/13/2022</a:t>
            </a:fld>
            <a:endParaRPr lang="en-US"/>
          </a:p>
        </p:txBody>
      </p:sp>
      <p:sp>
        <p:nvSpPr>
          <p:cNvPr id="6" name="Footer Placeholder 5">
            <a:extLst>
              <a:ext uri="{FF2B5EF4-FFF2-40B4-BE49-F238E27FC236}">
                <a16:creationId xmlns:a16="http://schemas.microsoft.com/office/drawing/2014/main" id="{31C1CAD3-25F1-4F07-83E6-161F2D8E4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75F8D-98BD-4B3A-9584-A59B41BA341E}"/>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18552692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EE9B-AD5C-4745-898B-67765BF95B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4EF49-0170-449E-A43F-5A1FEA3402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0B6C3-D649-4E2B-A4C1-3146FF4BF370}"/>
              </a:ext>
            </a:extLst>
          </p:cNvPr>
          <p:cNvSpPr>
            <a:spLocks noGrp="1"/>
          </p:cNvSpPr>
          <p:nvPr>
            <p:ph type="dt" sz="half" idx="10"/>
          </p:nvPr>
        </p:nvSpPr>
        <p:spPr/>
        <p:txBody>
          <a:bodyPr/>
          <a:lstStyle/>
          <a:p>
            <a:fld id="{DAF8F7F2-A310-4F08-8438-43AF5D96CFD1}" type="datetime1">
              <a:rPr lang="en-US" smtClean="0"/>
              <a:t>5/13/2022</a:t>
            </a:fld>
            <a:endParaRPr lang="en-US"/>
          </a:p>
        </p:txBody>
      </p:sp>
      <p:sp>
        <p:nvSpPr>
          <p:cNvPr id="5" name="Footer Placeholder 4">
            <a:extLst>
              <a:ext uri="{FF2B5EF4-FFF2-40B4-BE49-F238E27FC236}">
                <a16:creationId xmlns:a16="http://schemas.microsoft.com/office/drawing/2014/main" id="{1206CA7A-D45D-46DA-8D43-781960543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43A72-4AD7-4E07-BEDF-0BF7EB2951FD}"/>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454133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F7C8-D8AD-4C88-B235-7B2A68EB59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15783-B870-46FB-91D1-E37E2FFF6D35}"/>
              </a:ext>
            </a:extLst>
          </p:cNvPr>
          <p:cNvSpPr>
            <a:spLocks noGrp="1"/>
          </p:cNvSpPr>
          <p:nvPr>
            <p:ph type="dt" sz="half" idx="10"/>
          </p:nvPr>
        </p:nvSpPr>
        <p:spPr/>
        <p:txBody>
          <a:bodyPr/>
          <a:lstStyle/>
          <a:p>
            <a:fld id="{02EAC625-B6B8-46F2-A9E7-2BC1B09D4F76}" type="datetime1">
              <a:rPr lang="en-US" smtClean="0"/>
              <a:t>5/13/2022</a:t>
            </a:fld>
            <a:endParaRPr lang="en-US"/>
          </a:p>
        </p:txBody>
      </p:sp>
      <p:sp>
        <p:nvSpPr>
          <p:cNvPr id="4" name="Footer Placeholder 3">
            <a:extLst>
              <a:ext uri="{FF2B5EF4-FFF2-40B4-BE49-F238E27FC236}">
                <a16:creationId xmlns:a16="http://schemas.microsoft.com/office/drawing/2014/main" id="{E32D6901-0361-4742-B7AD-66A58F0759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13CC02-391E-4DF8-BDAD-47E9FCA16839}"/>
              </a:ext>
            </a:extLst>
          </p:cNvPr>
          <p:cNvSpPr>
            <a:spLocks noGrp="1"/>
          </p:cNvSpPr>
          <p:nvPr>
            <p:ph type="sldNum" sz="quarter" idx="12"/>
          </p:nvPr>
        </p:nvSpPr>
        <p:spPr/>
        <p:txBody>
          <a:bodyPr/>
          <a:lstStyle/>
          <a:p>
            <a:fld id="{3334491F-A120-4808-8251-29C433F17150}" type="slidenum">
              <a:rPr lang="en-US" smtClean="0"/>
              <a:t>‹#›</a:t>
            </a:fld>
            <a:endParaRPr lang="en-US"/>
          </a:p>
        </p:txBody>
      </p:sp>
      <p:graphicFrame>
        <p:nvGraphicFramePr>
          <p:cNvPr id="6" name="TPChart" hidden="1">
            <a:extLst>
              <a:ext uri="{FF2B5EF4-FFF2-40B4-BE49-F238E27FC236}">
                <a16:creationId xmlns:a16="http://schemas.microsoft.com/office/drawing/2014/main" id="{49367BA5-2812-457C-9B6E-8CC6C4DCEFD3}"/>
              </a:ext>
            </a:extLst>
          </p:cNvPr>
          <p:cNvGraphicFramePr/>
          <p:nvPr userDrawn="1"/>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7883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795-C400-4CE4-BD0B-283DD6179C2F}"/>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AEBB380-4C48-4948-8589-AA11AF0F3A07}"/>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3DC0-26E5-4FD7-9BA2-93C8D319F89D}"/>
              </a:ext>
            </a:extLst>
          </p:cNvPr>
          <p:cNvSpPr>
            <a:spLocks noGrp="1"/>
          </p:cNvSpPr>
          <p:nvPr>
            <p:ph type="dt" sz="half" idx="10"/>
          </p:nvPr>
        </p:nvSpPr>
        <p:spPr/>
        <p:txBody>
          <a:bodyPr/>
          <a:lstStyle/>
          <a:p>
            <a:fld id="{40BF717E-EAAC-40A3-A73B-DF372BBECE24}" type="datetime1">
              <a:rPr lang="en-US" smtClean="0"/>
              <a:t>5/13/2022</a:t>
            </a:fld>
            <a:endParaRPr lang="en-US"/>
          </a:p>
        </p:txBody>
      </p:sp>
      <p:sp>
        <p:nvSpPr>
          <p:cNvPr id="5" name="Footer Placeholder 4">
            <a:extLst>
              <a:ext uri="{FF2B5EF4-FFF2-40B4-BE49-F238E27FC236}">
                <a16:creationId xmlns:a16="http://schemas.microsoft.com/office/drawing/2014/main" id="{5C27322E-2520-45C4-B85E-97D651A1A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C69E9-96AD-475E-BBFD-0D0F1DC9A7BF}"/>
              </a:ext>
            </a:extLst>
          </p:cNvPr>
          <p:cNvSpPr>
            <a:spLocks noGrp="1"/>
          </p:cNvSpPr>
          <p:nvPr>
            <p:ph type="sldNum" sz="quarter" idx="12"/>
          </p:nvPr>
        </p:nvSpPr>
        <p:spPr/>
        <p:txBody>
          <a:bodyPr/>
          <a:lstStyle/>
          <a:p>
            <a:fld id="{3334491F-A120-4808-8251-29C433F17150}" type="slidenum">
              <a:rPr lang="en-US" smtClean="0"/>
              <a:t>‹#›</a:t>
            </a:fld>
            <a:endParaRPr lang="en-US"/>
          </a:p>
        </p:txBody>
      </p:sp>
    </p:spTree>
    <p:extLst>
      <p:ext uri="{BB962C8B-B14F-4D97-AF65-F5344CB8AC3E}">
        <p14:creationId xmlns:p14="http://schemas.microsoft.com/office/powerpoint/2010/main" val="28848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single imag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large single image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10515600" cy="3994480"/>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A57C67D9-3502-4964-8551-1C555FCBFFE5}"/>
              </a:ext>
            </a:extLst>
          </p:cNvPr>
          <p:cNvSpPr>
            <a:spLocks noGrp="1"/>
          </p:cNvSpPr>
          <p:nvPr>
            <p:ph type="body" sz="quarter" idx="12" hasCustomPrompt="1"/>
          </p:nvPr>
        </p:nvSpPr>
        <p:spPr>
          <a:xfrm>
            <a:off x="838200" y="5791197"/>
            <a:ext cx="10515600" cy="409074"/>
          </a:xfrm>
        </p:spPr>
        <p:txBody>
          <a:bodyPr>
            <a:normAutofit/>
          </a:bodyPr>
          <a:lstStyle>
            <a:lvl1pPr marL="0" indent="0">
              <a:buNone/>
              <a:defRPr sz="2000"/>
            </a:lvl1pPr>
          </a:lstStyle>
          <a:p>
            <a:pPr lvl="0"/>
            <a:r>
              <a:rPr lang="en-US"/>
              <a:t>Replace this text with your citation.</a:t>
            </a:r>
          </a:p>
        </p:txBody>
      </p:sp>
    </p:spTree>
    <p:extLst>
      <p:ext uri="{BB962C8B-B14F-4D97-AF65-F5344CB8AC3E}">
        <p14:creationId xmlns:p14="http://schemas.microsoft.com/office/powerpoint/2010/main" val="39838222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image and 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41F3FF-3A50-41F7-860F-1832B5B0B063}"/>
              </a:ext>
            </a:extLst>
          </p:cNvPr>
          <p:cNvSpPr>
            <a:spLocks noGrp="1"/>
          </p:cNvSpPr>
          <p:nvPr>
            <p:ph type="title" hasCustomPrompt="1"/>
          </p:nvPr>
        </p:nvSpPr>
        <p:spPr>
          <a:xfrm>
            <a:off x="838200" y="365126"/>
            <a:ext cx="10515600" cy="577516"/>
          </a:xfrm>
        </p:spPr>
        <p:txBody>
          <a:bodyPr/>
          <a:lstStyle>
            <a:lvl1pPr>
              <a:defRPr>
                <a:solidFill>
                  <a:schemeClr val="tx1">
                    <a:lumMod val="65000"/>
                    <a:lumOff val="35000"/>
                  </a:schemeClr>
                </a:solidFill>
              </a:defRPr>
            </a:lvl1pPr>
          </a:lstStyle>
          <a:p>
            <a:r>
              <a:rPr lang="en-US"/>
              <a:t>Describe medium image and bullets here</a:t>
            </a:r>
          </a:p>
        </p:txBody>
      </p:sp>
      <p:sp>
        <p:nvSpPr>
          <p:cNvPr id="11" name="Text Placeholder 10">
            <a:extLst>
              <a:ext uri="{FF2B5EF4-FFF2-40B4-BE49-F238E27FC236}">
                <a16:creationId xmlns:a16="http://schemas.microsoft.com/office/drawing/2014/main" id="{0B3C58A5-6509-432F-9AD0-323E88602710}"/>
              </a:ext>
            </a:extLst>
          </p:cNvPr>
          <p:cNvSpPr>
            <a:spLocks noGrp="1"/>
          </p:cNvSpPr>
          <p:nvPr>
            <p:ph type="body" sz="quarter" idx="10" hasCustomPrompt="1"/>
          </p:nvPr>
        </p:nvSpPr>
        <p:spPr>
          <a:xfrm>
            <a:off x="838200" y="962861"/>
            <a:ext cx="10515600" cy="577850"/>
          </a:xfrm>
        </p:spPr>
        <p:txBody>
          <a:bodyPr/>
          <a:lstStyle>
            <a:lvl1pPr marL="0" indent="0" algn="ctr">
              <a:buNone/>
              <a:defRPr>
                <a:solidFill>
                  <a:srgbClr val="E01305"/>
                </a:solidFill>
              </a:defRPr>
            </a:lvl1pPr>
          </a:lstStyle>
          <a:p>
            <a:pPr lvl="0"/>
            <a:r>
              <a:rPr lang="en-US" err="1"/>
              <a:t>Subheader goes here if needed / delete text box if not</a:t>
            </a:r>
          </a:p>
        </p:txBody>
      </p:sp>
      <p:sp>
        <p:nvSpPr>
          <p:cNvPr id="3" name="Picture Placeholder 2">
            <a:extLst>
              <a:ext uri="{FF2B5EF4-FFF2-40B4-BE49-F238E27FC236}">
                <a16:creationId xmlns:a16="http://schemas.microsoft.com/office/drawing/2014/main" id="{792842E7-40CE-4787-B7A3-32F2EDFC1984}"/>
              </a:ext>
            </a:extLst>
          </p:cNvPr>
          <p:cNvSpPr>
            <a:spLocks noGrp="1"/>
          </p:cNvSpPr>
          <p:nvPr>
            <p:ph type="pic" sz="quarter" idx="11"/>
          </p:nvPr>
        </p:nvSpPr>
        <p:spPr>
          <a:xfrm>
            <a:off x="838200" y="1796717"/>
            <a:ext cx="5257800" cy="4331368"/>
          </a:xfrm>
          <a:ln>
            <a:solidFill>
              <a:srgbClr val="E01305"/>
            </a:solidFill>
          </a:ln>
        </p:spPr>
        <p:txBody>
          <a:bodyPr/>
          <a:lstStyle/>
          <a:p>
            <a:endParaRPr lang="en-US"/>
          </a:p>
        </p:txBody>
      </p:sp>
      <p:sp>
        <p:nvSpPr>
          <p:cNvPr id="4" name="Text Placeholder 3">
            <a:extLst>
              <a:ext uri="{FF2B5EF4-FFF2-40B4-BE49-F238E27FC236}">
                <a16:creationId xmlns:a16="http://schemas.microsoft.com/office/drawing/2014/main" id="{FDCBD995-2DD1-497A-8C3E-7172177B9E0E}"/>
              </a:ext>
            </a:extLst>
          </p:cNvPr>
          <p:cNvSpPr>
            <a:spLocks noGrp="1"/>
          </p:cNvSpPr>
          <p:nvPr>
            <p:ph type="body" sz="quarter" idx="12"/>
          </p:nvPr>
        </p:nvSpPr>
        <p:spPr>
          <a:xfrm>
            <a:off x="6096000" y="1797050"/>
            <a:ext cx="5257800" cy="4330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7629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36.xml"/><Relationship Id="rId3" Type="http://schemas.openxmlformats.org/officeDocument/2006/relationships/slideLayout" Target="../slideLayouts/slideLayout19.xml"/><Relationship Id="rId21" Type="http://schemas.openxmlformats.org/officeDocument/2006/relationships/image" Target="../media/image1.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35.xml"/><Relationship Id="rId2" Type="http://schemas.openxmlformats.org/officeDocument/2006/relationships/slideLayout" Target="../slideLayouts/slideLayout18.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ags" Target="../tags/tag33.xml"/><Relationship Id="rId10" Type="http://schemas.openxmlformats.org/officeDocument/2006/relationships/slideLayout" Target="../slideLayouts/slideLayout26.xml"/><Relationship Id="rId19" Type="http://schemas.openxmlformats.org/officeDocument/2006/relationships/tags" Target="../tags/tag3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custDataLst>
              <p:tags r:id="rId18"/>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custDataLst>
              <p:tags r:id="rId19"/>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custDataLst>
              <p:tags r:id="rId20"/>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2234-DF02-4307-94AF-5EA92A1F22F8}" type="datetime1">
              <a:rPr lang="en-US" smtClean="0"/>
              <a:t>5/13/2022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custDataLst>
              <p:tags r:id="rId21"/>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custDataLst>
              <p:tags r:id="rId22"/>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custDataLst>
              <p:tags r:id="rId23"/>
            </p:custDataLst>
          </p:nvPr>
        </p:nvSpPr>
        <p:spPr>
          <a:xfrm>
            <a:off x="6705600" y="1371600"/>
            <a:ext cx="5486400" cy="5486400"/>
          </a:xfrm>
          <a:prstGeom prst="rect">
            <a:avLst/>
          </a:prstGeom>
          <a:blipFill>
            <a:blip r:embed="rId24">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52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ransition/>
  <p:hf hdr="0" ftr="0" dt="0"/>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5/13/2022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custDataLst>
              <p:tags r:id="rId19"/>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custDataLst>
              <p:tags r:id="rId20"/>
            </p:custDataLst>
          </p:nvPr>
        </p:nvSpPr>
        <p:spPr>
          <a:xfrm>
            <a:off x="6705600" y="1371600"/>
            <a:ext cx="5486400" cy="5486400"/>
          </a:xfrm>
          <a:prstGeom prst="rect">
            <a:avLst/>
          </a:prstGeom>
          <a:blipFill>
            <a:blip r:embed="rId21">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173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ransition/>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2234-DF02-4307-94AF-5EA92A1F22F8}" type="datetime1">
              <a:rPr lang="en-US" smtClean="0"/>
              <a:t>5/13/2022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8">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1005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dt="0"/>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AF71-A40D-4BB6-B244-596AA659CFA0}" type="datetimeFigureOut">
              <a:rPr lang="en-US" smtClean="0"/>
              <a:t>5/13/2022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5">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39529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342D7-E2C8-459F-B6C5-9C717B657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1FB338-64ED-4A75-BA49-FF2F8ED55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8EC0A-36AE-4099-8ADA-11C11CDB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2234-DF02-4307-94AF-5EA92A1F22F8}" type="datetime1">
              <a:rPr lang="en-US" smtClean="0"/>
              <a:t>5/13/2022</a:t>
            </a:fld>
            <a:endParaRPr lang="en-US"/>
          </a:p>
        </p:txBody>
      </p:sp>
      <p:sp>
        <p:nvSpPr>
          <p:cNvPr id="5" name="Footer Placeholder 4">
            <a:extLst>
              <a:ext uri="{FF2B5EF4-FFF2-40B4-BE49-F238E27FC236}">
                <a16:creationId xmlns:a16="http://schemas.microsoft.com/office/drawing/2014/main" id="{EAADC13C-5D2B-472F-AEEE-D5C4DA6A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774FD-186F-4FC4-9BCE-E66D54D3D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4491F-A120-4808-8251-29C433F17150}" type="slidenum">
              <a:rPr lang="en-US" smtClean="0"/>
              <a:t>‹#›</a:t>
            </a:fld>
            <a:endParaRPr lang="en-US"/>
          </a:p>
        </p:txBody>
      </p:sp>
      <p:sp>
        <p:nvSpPr>
          <p:cNvPr id="10" name="Rectangle 9">
            <a:extLst>
              <a:ext uri="{FF2B5EF4-FFF2-40B4-BE49-F238E27FC236}">
                <a16:creationId xmlns:a16="http://schemas.microsoft.com/office/drawing/2014/main" id="{605B221A-6393-4FAF-AE92-7DD5EFA4C0E9}"/>
              </a:ext>
            </a:extLst>
          </p:cNvPr>
          <p:cNvSpPr/>
          <p:nvPr userDrawn="1"/>
        </p:nvSpPr>
        <p:spPr>
          <a:xfrm>
            <a:off x="6705600" y="1371600"/>
            <a:ext cx="5486400" cy="5486400"/>
          </a:xfrm>
          <a:prstGeom prst="rect">
            <a:avLst/>
          </a:prstGeom>
          <a:blipFill>
            <a:blip r:embed="rId18">
              <a:alphaModFix amt="3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64296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hdr="0" ftr="0" dt="0"/>
  <p:txStyles>
    <p:title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1.xml"/><Relationship Id="rId4" Type="http://schemas.openxmlformats.org/officeDocument/2006/relationships/tags" Target="../tags/tag5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96.xml"/><Relationship Id="rId7"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4.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8.png"/><Relationship Id="rId5" Type="http://schemas.openxmlformats.org/officeDocument/2006/relationships/slideLayout" Target="../slideLayouts/slideLayout16.xml"/><Relationship Id="rId4" Type="http://schemas.openxmlformats.org/officeDocument/2006/relationships/tags" Target="../tags/tag106.xml"/></Relationships>
</file>

<file path=ppt/slides/_rels/slide1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3.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7.xml"/><Relationship Id="rId5" Type="http://schemas.openxmlformats.org/officeDocument/2006/relationships/slideLayout" Target="../slideLayouts/slideLayout16.xml"/><Relationship Id="rId4" Type="http://schemas.openxmlformats.org/officeDocument/2006/relationships/tags" Target="../tags/tag1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5" Type="http://schemas.openxmlformats.org/officeDocument/2006/relationships/slideLayout" Target="../slideLayouts/slideLayout16.xml"/><Relationship Id="rId4" Type="http://schemas.openxmlformats.org/officeDocument/2006/relationships/tags" Target="../tags/tag117.xml"/></Relationships>
</file>

<file path=ppt/slides/_rels/slide2.xml.rels><?xml version="1.0" encoding="UTF-8" standalone="yes"?>
<Relationships xmlns="http://schemas.openxmlformats.org/package/2006/relationships"><Relationship Id="rId3" Type="http://schemas.openxmlformats.org/officeDocument/2006/relationships/hyperlink" Target="mailto:lbaker@ussc.gov" TargetMode="External"/><Relationship Id="rId2" Type="http://schemas.openxmlformats.org/officeDocument/2006/relationships/hyperlink" Target="mailto:pmadsen@ussc.gov" TargetMode="External"/><Relationship Id="rId1" Type="http://schemas.openxmlformats.org/officeDocument/2006/relationships/slideLayout" Target="../slideLayouts/slideLayout70.xml"/><Relationship Id="rId4" Type="http://schemas.openxmlformats.org/officeDocument/2006/relationships/hyperlink" Target="https://askussctraining.ussc.gov/apex/ussc_apex/r/askussc/helpline-landing-page"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Layout" Target="../slideLayouts/slideLayout6.xml"/><Relationship Id="rId5" Type="http://schemas.openxmlformats.org/officeDocument/2006/relationships/tags" Target="../tags/tag122.xml"/><Relationship Id="rId4" Type="http://schemas.openxmlformats.org/officeDocument/2006/relationships/tags" Target="../tags/tag121.xml"/></Relationships>
</file>

<file path=ppt/slides/_rels/slide21.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tags" Target="../tags/tag12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31.xml"/><Relationship Id="rId7" Type="http://schemas.openxmlformats.org/officeDocument/2006/relationships/slideLayout" Target="../slideLayouts/slideLayout1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s>
</file>

<file path=ppt/slides/_rels/slide2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11.xml"/><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6.png"/><Relationship Id="rId5" Type="http://schemas.openxmlformats.org/officeDocument/2006/relationships/slideLayout" Target="../slideLayouts/slideLayout16.xml"/><Relationship Id="rId4" Type="http://schemas.openxmlformats.org/officeDocument/2006/relationships/tags" Target="../tags/tag147.xml"/></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notesSlide" Target="../notesSlides/notesSlide13.xml"/><Relationship Id="rId4"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14.xml"/><Relationship Id="rId4"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7.png"/><Relationship Id="rId5" Type="http://schemas.openxmlformats.org/officeDocument/2006/relationships/slideLayout" Target="../slideLayouts/slideLayout16.xml"/><Relationship Id="rId4" Type="http://schemas.openxmlformats.org/officeDocument/2006/relationships/tags" Target="../tags/tag157.xml"/></Relationships>
</file>

<file path=ppt/slides/_rels/slide31.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notesSlide" Target="../notesSlides/notesSlide15.xml"/><Relationship Id="rId4"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8.png"/><Relationship Id="rId5" Type="http://schemas.openxmlformats.org/officeDocument/2006/relationships/slideLayout" Target="../slideLayouts/slideLayout16.xml"/><Relationship Id="rId4" Type="http://schemas.openxmlformats.org/officeDocument/2006/relationships/tags" Target="../tags/tag164.xml"/></Relationships>
</file>

<file path=ppt/slides/_rels/slide33.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16.xml"/><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slideLayout" Target="../slideLayouts/slideLayout29.xml"/><Relationship Id="rId4" Type="http://schemas.openxmlformats.org/officeDocument/2006/relationships/tags" Target="../tags/tag171.xml"/></Relationships>
</file>

<file path=ppt/slides/_rels/slide35.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notesSlide" Target="../notesSlides/notesSlide17.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slideLayout" Target="../slideLayouts/slideLayout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4"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4.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slideLayout" Target="../slideLayouts/slideLayout1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7.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2.xml"/><Relationship Id="rId5" Type="http://schemas.openxmlformats.org/officeDocument/2006/relationships/slideLayout" Target="../slideLayouts/slideLayout16.xml"/><Relationship Id="rId4" Type="http://schemas.openxmlformats.org/officeDocument/2006/relationships/tags" Target="../tags/tag80.xml"/></Relationships>
</file>

<file path=ppt/slides/_rels/slide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5.xml"/><Relationship Id="rId5" Type="http://schemas.openxmlformats.org/officeDocument/2006/relationships/tags" Target="../tags/tag85.xml"/><Relationship Id="rId4"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slideLayout" Target="../slideLayouts/slideLayout5.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3.xml"/><Relationship Id="rId1" Type="http://schemas.openxmlformats.org/officeDocument/2006/relationships/tags" Target="../tags/tag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ctrTitle"/>
            <p:custDataLst>
              <p:tags r:id="rId2"/>
            </p:custDataLst>
          </p:nvPr>
        </p:nvSpPr>
        <p:spPr>
          <a:xfrm>
            <a:off x="1523999" y="3510983"/>
            <a:ext cx="9144000" cy="894720"/>
          </a:xfrm>
        </p:spPr>
        <p:txBody>
          <a:bodyPr>
            <a:noAutofit/>
          </a:bodyPr>
          <a:lstStyle/>
          <a:p>
            <a:r>
              <a:rPr lang="en-US" b="1"/>
              <a:t>Drugs and Guns</a:t>
            </a:r>
          </a:p>
        </p:txBody>
      </p:sp>
      <p:sp>
        <p:nvSpPr>
          <p:cNvPr id="3" name="Subtitle 2">
            <a:extLst>
              <a:ext uri="{FF2B5EF4-FFF2-40B4-BE49-F238E27FC236}">
                <a16:creationId xmlns:a16="http://schemas.microsoft.com/office/drawing/2014/main" id="{011E89E9-A3F9-4318-A5A8-465F8774C775}"/>
              </a:ext>
            </a:extLst>
          </p:cNvPr>
          <p:cNvSpPr>
            <a:spLocks noGrp="1"/>
          </p:cNvSpPr>
          <p:nvPr>
            <p:ph type="subTitle" idx="1"/>
            <p:custDataLst>
              <p:tags r:id="rId3"/>
            </p:custDataLst>
          </p:nvPr>
        </p:nvSpPr>
        <p:spPr>
          <a:xfrm>
            <a:off x="986970" y="4658511"/>
            <a:ext cx="10218057" cy="1499151"/>
          </a:xfrm>
        </p:spPr>
        <p:txBody>
          <a:bodyPr>
            <a:noAutofit/>
          </a:bodyPr>
          <a:lstStyle/>
          <a:p>
            <a:r>
              <a:rPr lang="en-US" sz="2800"/>
              <a:t>May 12, 2022</a:t>
            </a:r>
          </a:p>
          <a:p>
            <a:r>
              <a:rPr lang="en-US" sz="2800"/>
              <a:t>U.S. Sentencing Commission</a:t>
            </a:r>
          </a:p>
          <a:p>
            <a:r>
              <a:rPr lang="en-US"/>
              <a:t>Office of Education and Sentencing Practice</a:t>
            </a:r>
          </a:p>
        </p:txBody>
      </p:sp>
      <p:sp>
        <p:nvSpPr>
          <p:cNvPr id="6" name="Rectangle 5">
            <a:extLst>
              <a:ext uri="{FF2B5EF4-FFF2-40B4-BE49-F238E27FC236}">
                <a16:creationId xmlns:a16="http://schemas.microsoft.com/office/drawing/2014/main" id="{30D95C43-1190-4A1B-8613-62A4DCF633E4}"/>
              </a:ext>
            </a:extLst>
          </p:cNvPr>
          <p:cNvSpPr/>
          <p:nvPr>
            <p:custDataLst>
              <p:tags r:id="rId4"/>
            </p:custDataLst>
          </p:nvPr>
        </p:nvSpPr>
        <p:spPr>
          <a:xfrm>
            <a:off x="-1" y="6430242"/>
            <a:ext cx="12192000" cy="307777"/>
          </a:xfrm>
          <a:prstGeom prst="rect">
            <a:avLst/>
          </a:prstGeom>
        </p:spPr>
        <p:txBody>
          <a:bodyPr wrap="square">
            <a:spAutoFit/>
          </a:bodyPr>
          <a:lstStyle/>
          <a:p>
            <a:pPr algn="ctr"/>
            <a:r>
              <a:rPr lang="en-US" sz="1400" i="1">
                <a:solidFill>
                  <a:schemeClr val="tx1">
                    <a:lumMod val="65000"/>
                    <a:lumOff val="35000"/>
                  </a:schemeClr>
                </a:solidFill>
              </a:rPr>
              <a:t>This presentation is produced and disseminated at U.S. taxpayer expense.</a:t>
            </a:r>
          </a:p>
        </p:txBody>
      </p:sp>
    </p:spTree>
    <p:custDataLst>
      <p:tags r:id="rId1"/>
    </p:custDataLst>
    <p:extLst>
      <p:ext uri="{BB962C8B-B14F-4D97-AF65-F5344CB8AC3E}">
        <p14:creationId xmlns:p14="http://schemas.microsoft.com/office/powerpoint/2010/main" val="2904174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0030D6-7549-42E0-8F35-15ACBE4A12B0}"/>
              </a:ext>
            </a:extLst>
          </p:cNvPr>
          <p:cNvSpPr/>
          <p:nvPr>
            <p:custDataLst>
              <p:tags r:id="rId2"/>
            </p:custDataLst>
          </p:nvPr>
        </p:nvSpPr>
        <p:spPr>
          <a:xfrm>
            <a:off x="1275347" y="1070811"/>
            <a:ext cx="4231105" cy="1997242"/>
          </a:xfrm>
          <a:prstGeom prst="rect">
            <a:avLst/>
          </a:prstGeom>
          <a:solidFill>
            <a:schemeClr val="accent1">
              <a:lumMod val="75000"/>
            </a:schemeClr>
          </a:solidFill>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Weapon enhancement </a:t>
            </a:r>
          </a:p>
        </p:txBody>
      </p:sp>
      <p:sp>
        <p:nvSpPr>
          <p:cNvPr id="5" name="Rectangle 4">
            <a:extLst>
              <a:ext uri="{FF2B5EF4-FFF2-40B4-BE49-F238E27FC236}">
                <a16:creationId xmlns:a16="http://schemas.microsoft.com/office/drawing/2014/main" id="{9F47F964-09B9-4187-9B3F-C44610A5FC63}"/>
              </a:ext>
            </a:extLst>
          </p:cNvPr>
          <p:cNvSpPr/>
          <p:nvPr>
            <p:custDataLst>
              <p:tags r:id="rId3"/>
            </p:custDataLst>
          </p:nvPr>
        </p:nvSpPr>
        <p:spPr>
          <a:xfrm>
            <a:off x="6685547" y="3789947"/>
            <a:ext cx="4231105" cy="1997242"/>
          </a:xfrm>
          <a:prstGeom prst="rect">
            <a:avLst/>
          </a:prstGeom>
          <a:solidFill>
            <a:schemeClr val="accent1">
              <a:lumMod val="75000"/>
            </a:schemeClr>
          </a:solidFill>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Base offense level when </a:t>
            </a:r>
          </a:p>
          <a:p>
            <a:pPr algn="ctr"/>
            <a:r>
              <a:rPr lang="en-US" sz="2400" b="1"/>
              <a:t>death results</a:t>
            </a:r>
          </a:p>
        </p:txBody>
      </p:sp>
      <p:sp>
        <p:nvSpPr>
          <p:cNvPr id="6" name="Rectangle 5">
            <a:extLst>
              <a:ext uri="{FF2B5EF4-FFF2-40B4-BE49-F238E27FC236}">
                <a16:creationId xmlns:a16="http://schemas.microsoft.com/office/drawing/2014/main" id="{56D7AC3E-609F-4327-9D7B-E0965FBEA0EA}"/>
              </a:ext>
            </a:extLst>
          </p:cNvPr>
          <p:cNvSpPr/>
          <p:nvPr>
            <p:custDataLst>
              <p:tags r:id="rId4"/>
            </p:custDataLst>
          </p:nvPr>
        </p:nvSpPr>
        <p:spPr>
          <a:xfrm>
            <a:off x="6685548" y="1070811"/>
            <a:ext cx="4231105" cy="1997242"/>
          </a:xfrm>
          <a:prstGeom prst="rect">
            <a:avLst/>
          </a:prstGeom>
          <a:solidFill>
            <a:schemeClr val="accent1">
              <a:lumMod val="75000"/>
            </a:schemeClr>
          </a:solidFill>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Maintaining a drug premises</a:t>
            </a:r>
          </a:p>
        </p:txBody>
      </p:sp>
      <p:sp>
        <p:nvSpPr>
          <p:cNvPr id="7" name="Rectangle 6">
            <a:extLst>
              <a:ext uri="{FF2B5EF4-FFF2-40B4-BE49-F238E27FC236}">
                <a16:creationId xmlns:a16="http://schemas.microsoft.com/office/drawing/2014/main" id="{8FB39FA1-E6F4-427C-8F22-BD4454FFA2AB}"/>
              </a:ext>
            </a:extLst>
          </p:cNvPr>
          <p:cNvSpPr/>
          <p:nvPr>
            <p:custDataLst>
              <p:tags r:id="rId5"/>
            </p:custDataLst>
          </p:nvPr>
        </p:nvSpPr>
        <p:spPr>
          <a:xfrm>
            <a:off x="1275347" y="3789947"/>
            <a:ext cx="4231105" cy="1997242"/>
          </a:xfrm>
          <a:prstGeom prst="rect">
            <a:avLst/>
          </a:prstGeom>
          <a:solidFill>
            <a:schemeClr val="accent1">
              <a:lumMod val="75000"/>
            </a:schemeClr>
          </a:solidFill>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Safety Valve</a:t>
            </a:r>
          </a:p>
        </p:txBody>
      </p:sp>
      <p:sp>
        <p:nvSpPr>
          <p:cNvPr id="8" name="Rectangle 7">
            <a:extLst>
              <a:ext uri="{FF2B5EF4-FFF2-40B4-BE49-F238E27FC236}">
                <a16:creationId xmlns:a16="http://schemas.microsoft.com/office/drawing/2014/main" id="{8742ABC6-AFBF-4FF3-8718-D711E9F630C0}"/>
              </a:ext>
            </a:extLst>
          </p:cNvPr>
          <p:cNvSpPr/>
          <p:nvPr>
            <p:custDataLst>
              <p:tags r:id="rId6"/>
            </p:custDataLst>
          </p:nvPr>
        </p:nvSpPr>
        <p:spPr>
          <a:xfrm>
            <a:off x="3980447" y="2737184"/>
            <a:ext cx="4231105" cy="1383632"/>
          </a:xfrm>
          <a:prstGeom prst="rect">
            <a:avLst/>
          </a:prstGeom>
          <a:effectLst>
            <a:outerShdw blurRad="50800" dist="254000" dir="294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schemeClr val="bg1"/>
                </a:solidFill>
              </a:rPr>
              <a:t>Common </a:t>
            </a:r>
            <a:r>
              <a:rPr lang="en-US" sz="2800" b="1">
                <a:solidFill>
                  <a:schemeClr val="bg1"/>
                </a:solidFill>
                <a:latin typeface="Calibri" panose="020F0502020204030204" pitchFamily="34" charset="0"/>
                <a:cs typeface="Calibri" panose="020F0502020204030204" pitchFamily="34" charset="0"/>
              </a:rPr>
              <a:t>§</a:t>
            </a:r>
            <a:r>
              <a:rPr lang="en-US" sz="2800" b="1">
                <a:solidFill>
                  <a:schemeClr val="bg1"/>
                </a:solidFill>
              </a:rPr>
              <a:t>2D1.1 Application Issues</a:t>
            </a:r>
            <a:endParaRPr lang="en-US" sz="2800">
              <a:solidFill>
                <a:schemeClr val="bg1"/>
              </a:solidFill>
            </a:endParaRPr>
          </a:p>
        </p:txBody>
      </p:sp>
    </p:spTree>
    <p:custDataLst>
      <p:tags r:id="rId1"/>
    </p:custDataLst>
    <p:extLst>
      <p:ext uri="{BB962C8B-B14F-4D97-AF65-F5344CB8AC3E}">
        <p14:creationId xmlns:p14="http://schemas.microsoft.com/office/powerpoint/2010/main" val="36441661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C2E-AC8D-494B-90F3-A4995218C071}"/>
              </a:ext>
            </a:extLst>
          </p:cNvPr>
          <p:cNvSpPr>
            <a:spLocks noGrp="1"/>
          </p:cNvSpPr>
          <p:nvPr>
            <p:ph type="title"/>
            <p:custDataLst>
              <p:tags r:id="rId2"/>
            </p:custDataLst>
          </p:nvPr>
        </p:nvSpPr>
        <p:spPr/>
        <p:txBody>
          <a:bodyPr/>
          <a:lstStyle/>
          <a:p>
            <a:r>
              <a:rPr lang="en-US" b="1">
                <a:solidFill>
                  <a:schemeClr val="tx1">
                    <a:lumMod val="75000"/>
                    <a:lumOff val="25000"/>
                  </a:schemeClr>
                </a:solidFill>
              </a:rPr>
              <a:t>USSG </a:t>
            </a:r>
            <a:r>
              <a:rPr lang="en-US" b="1">
                <a:solidFill>
                  <a:schemeClr val="tx1">
                    <a:lumMod val="75000"/>
                    <a:lumOff val="25000"/>
                  </a:schemeClr>
                </a:solidFill>
                <a:latin typeface="Calibri" panose="020F0502020204030204" pitchFamily="34" charset="0"/>
                <a:cs typeface="Calibri" panose="020F0502020204030204" pitchFamily="34" charset="0"/>
              </a:rPr>
              <a:t>§</a:t>
            </a:r>
            <a:r>
              <a:rPr lang="en-US" b="1">
                <a:solidFill>
                  <a:schemeClr val="tx1">
                    <a:lumMod val="75000"/>
                    <a:lumOff val="25000"/>
                  </a:schemeClr>
                </a:solidFill>
              </a:rPr>
              <a:t>2D1.1(b)(1)</a:t>
            </a:r>
          </a:p>
        </p:txBody>
      </p:sp>
      <p:sp>
        <p:nvSpPr>
          <p:cNvPr id="310276" name="Rectangle 2"/>
          <p:cNvSpPr>
            <a:spLocks noGrp="1" noChangeArrowheads="1"/>
          </p:cNvSpPr>
          <p:nvPr>
            <p:ph idx="1"/>
            <p:custDataLst>
              <p:tags r:id="rId3"/>
            </p:custDataLst>
          </p:nvPr>
        </p:nvSpPr>
        <p:spPr>
          <a:xfrm>
            <a:off x="1146875" y="2141537"/>
            <a:ext cx="10206925" cy="1653223"/>
          </a:xfrm>
          <a:prstGeom prst="rect">
            <a:avLst/>
          </a:prstGeom>
        </p:spPr>
        <p:txBody>
          <a:bodyPr>
            <a:normAutofit/>
          </a:bodyPr>
          <a:lstStyle/>
          <a:p>
            <a:pPr marL="0" indent="3175">
              <a:buFontTx/>
              <a:buNone/>
            </a:pPr>
            <a:r>
              <a:rPr lang="en-US" sz="3600">
                <a:solidFill>
                  <a:schemeClr val="tx1">
                    <a:lumMod val="75000"/>
                    <a:lumOff val="25000"/>
                  </a:schemeClr>
                </a:solidFill>
              </a:rPr>
              <a:t>If a dangerous weapon (including a firearm) was possessed, </a:t>
            </a:r>
            <a:r>
              <a:rPr lang="en-US" sz="3600" b="1">
                <a:solidFill>
                  <a:schemeClr val="tx2"/>
                </a:solidFill>
              </a:rPr>
              <a:t>increase by 2 levels</a:t>
            </a:r>
            <a:r>
              <a:rPr lang="en-US" sz="3600"/>
              <a:t>.</a:t>
            </a:r>
          </a:p>
          <a:p>
            <a:pPr marL="0" indent="3175">
              <a:buFontTx/>
              <a:buNone/>
            </a:pPr>
            <a:endParaRPr lang="en-US" sz="3600">
              <a:solidFill>
                <a:schemeClr val="tx1">
                  <a:lumMod val="65000"/>
                  <a:lumOff val="35000"/>
                </a:schemeClr>
              </a:solidFill>
              <a:latin typeface="+mj-lt"/>
            </a:endParaRPr>
          </a:p>
        </p:txBody>
      </p:sp>
      <p:sp>
        <p:nvSpPr>
          <p:cNvPr id="4" name="TextBox 3">
            <a:extLst>
              <a:ext uri="{FF2B5EF4-FFF2-40B4-BE49-F238E27FC236}">
                <a16:creationId xmlns:a16="http://schemas.microsoft.com/office/drawing/2014/main" id="{8A9B7270-D120-44E3-86FD-F7FF19D49DAD}"/>
              </a:ext>
            </a:extLst>
          </p:cNvPr>
          <p:cNvSpPr txBox="1"/>
          <p:nvPr/>
        </p:nvSpPr>
        <p:spPr>
          <a:xfrm>
            <a:off x="1146875" y="4245609"/>
            <a:ext cx="8872221" cy="1200329"/>
          </a:xfrm>
          <a:prstGeom prst="rect">
            <a:avLst/>
          </a:prstGeom>
          <a:noFill/>
        </p:spPr>
        <p:txBody>
          <a:bodyPr wrap="square">
            <a:spAutoFit/>
          </a:bodyPr>
          <a:lstStyle/>
          <a:p>
            <a:pPr marL="0" marR="0" lvl="0" indent="3175"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113961"/>
                </a:solidFill>
                <a:effectLst/>
                <a:uLnTx/>
                <a:uFillTx/>
              </a:rPr>
              <a:t>If both the weapon </a:t>
            </a:r>
            <a:r>
              <a:rPr kumimoji="0" lang="en-US" sz="3600" b="1" i="0" u="sng" strike="noStrike" kern="0" cap="none" spc="0" normalizeH="0" baseline="0" noProof="0">
                <a:ln>
                  <a:noFill/>
                </a:ln>
                <a:solidFill>
                  <a:srgbClr val="113961"/>
                </a:solidFill>
                <a:effectLst/>
                <a:uLnTx/>
                <a:uFillTx/>
              </a:rPr>
              <a:t>and</a:t>
            </a:r>
            <a:r>
              <a:rPr kumimoji="0" lang="en-US" sz="3600" b="1" i="0" u="none" strike="noStrike" kern="0" cap="none" spc="0" normalizeH="0" baseline="0" noProof="0">
                <a:ln>
                  <a:noFill/>
                </a:ln>
                <a:solidFill>
                  <a:srgbClr val="113961"/>
                </a:solidFill>
                <a:effectLst/>
                <a:uLnTx/>
                <a:uFillTx/>
              </a:rPr>
              <a:t> drugs are present, then SOC applies unless “clearly improbable.”</a:t>
            </a:r>
          </a:p>
        </p:txBody>
      </p:sp>
    </p:spTree>
    <p:custDataLst>
      <p:tags r:id="rId1"/>
    </p:custDataLst>
    <p:extLst>
      <p:ext uri="{BB962C8B-B14F-4D97-AF65-F5344CB8AC3E}">
        <p14:creationId xmlns:p14="http://schemas.microsoft.com/office/powerpoint/2010/main" val="884241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fade">
                                      <p:cBhvr>
                                        <p:cTn id="7" dur="500"/>
                                        <p:tgtEl>
                                          <p:spTgt spid="310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B6B5ACA0-F98B-4F9D-BF78-317090526354}"/>
              </a:ext>
            </a:extLst>
          </p:cNvPr>
          <p:cNvSpPr/>
          <p:nvPr>
            <p:custDataLst>
              <p:tags r:id="rId2"/>
            </p:custDataLst>
          </p:nvPr>
        </p:nvSpPr>
        <p:spPr>
          <a:xfrm>
            <a:off x="8229600" y="984738"/>
            <a:ext cx="3898900" cy="5873262"/>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76A05EBE-CAF2-4812-8AEB-C406FF7A3681}"/>
              </a:ext>
            </a:extLst>
          </p:cNvPr>
          <p:cNvSpPr>
            <a:spLocks noGrp="1"/>
          </p:cNvSpPr>
          <p:nvPr>
            <p:ph type="title"/>
          </p:nvPr>
        </p:nvSpPr>
        <p:spPr>
          <a:xfrm>
            <a:off x="457200" y="263525"/>
            <a:ext cx="7772400" cy="4226413"/>
          </a:xfrm>
        </p:spPr>
        <p:txBody>
          <a:bodyPr>
            <a:noAutofit/>
          </a:bodyPr>
          <a:lstStyle/>
          <a:p>
            <a:pPr algn="l"/>
            <a:r>
              <a:rPr lang="en-US" sz="2800"/>
              <a:t>Defendant has pleaded guilty to drug trafficking. The drugs were found in a closet in the defendant’s bedroom.  During the search, officers also found a firearm under the bed in the same room as the drugs.  </a:t>
            </a:r>
            <a:br>
              <a:rPr lang="en-US" sz="2800"/>
            </a:br>
            <a:br>
              <a:rPr lang="en-US" sz="2800"/>
            </a:br>
            <a:r>
              <a:rPr lang="en-US" sz="2800"/>
              <a:t>Does the 2-level weapons enhancement under §2D1.1(b)(2) apply in this case?</a:t>
            </a:r>
          </a:p>
        </p:txBody>
      </p:sp>
      <p:sp>
        <p:nvSpPr>
          <p:cNvPr id="3" name="TPAnswers" title="Answer Text">
            <a:extLst>
              <a:ext uri="{FF2B5EF4-FFF2-40B4-BE49-F238E27FC236}">
                <a16:creationId xmlns:a16="http://schemas.microsoft.com/office/drawing/2014/main" id="{20E1308D-0ED1-4CAD-810A-DDB2809505F2}"/>
              </a:ext>
            </a:extLst>
          </p:cNvPr>
          <p:cNvSpPr>
            <a:spLocks noGrp="1"/>
          </p:cNvSpPr>
          <p:nvPr>
            <p:ph type="body" idx="1"/>
            <p:custDataLst>
              <p:tags r:id="rId3"/>
            </p:custDataLst>
          </p:nvPr>
        </p:nvSpPr>
        <p:spPr>
          <a:xfrm>
            <a:off x="422031" y="4959960"/>
            <a:ext cx="3024554" cy="1898040"/>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Yes</a:t>
            </a:r>
          </a:p>
          <a:p>
            <a:pPr marL="514350" indent="-514350">
              <a:buFont typeface="Arial" panose="020B0604020202020204" pitchFamily="34" charset="0"/>
              <a:buAutoNum type="alphaUcPeriod"/>
            </a:pPr>
            <a:r>
              <a:rPr lang="en-US">
                <a:solidFill>
                  <a:schemeClr val="tx1">
                    <a:lumMod val="75000"/>
                    <a:lumOff val="25000"/>
                  </a:schemeClr>
                </a:solidFill>
              </a:rPr>
              <a:t>No</a:t>
            </a:r>
          </a:p>
        </p:txBody>
      </p:sp>
      <p:sp>
        <p:nvSpPr>
          <p:cNvPr id="4" name="Slide Number Placeholder 3">
            <a:extLst>
              <a:ext uri="{FF2B5EF4-FFF2-40B4-BE49-F238E27FC236}">
                <a16:creationId xmlns:a16="http://schemas.microsoft.com/office/drawing/2014/main" id="{9E02B51D-DD56-4848-BAEA-1CE7097FD76C}"/>
              </a:ext>
            </a:extLst>
          </p:cNvPr>
          <p:cNvSpPr>
            <a:spLocks noGrp="1"/>
          </p:cNvSpPr>
          <p:nvPr>
            <p:ph type="sldNum" sz="quarter" idx="12"/>
          </p:nvPr>
        </p:nvSpPr>
        <p:spPr/>
        <p:txBody>
          <a:bodyPr/>
          <a:lstStyle/>
          <a:p>
            <a:fld id="{3334491F-A120-4808-8251-29C433F17150}" type="slidenum">
              <a:rPr lang="en-US" smtClean="0"/>
              <a:t>12</a:t>
            </a:fld>
            <a:endParaRPr lang="en-US"/>
          </a:p>
        </p:txBody>
      </p:sp>
      <p:sp>
        <p:nvSpPr>
          <p:cNvPr id="5" name="TPPolling" title="Polling Shape">
            <a:extLst>
              <a:ext uri="{FF2B5EF4-FFF2-40B4-BE49-F238E27FC236}">
                <a16:creationId xmlns:a16="http://schemas.microsoft.com/office/drawing/2014/main" id="{5947B7E8-445B-4811-83CC-4B8ABBDAE73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117FFFA5-BE23-469E-8F94-92B2CB90DE66}"/>
              </a:ext>
            </a:extLst>
          </p:cNvPr>
          <p:cNvSpPr/>
          <p:nvPr>
            <p:custDataLst>
              <p:tags r:id="rId4"/>
            </p:custDataLst>
          </p:nvPr>
        </p:nvSpPr>
        <p:spPr>
          <a:xfrm rot="10800000">
            <a:off x="147711" y="5005680"/>
            <a:ext cx="342900" cy="3429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862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C2E-AC8D-494B-90F3-A4995218C071}"/>
              </a:ext>
            </a:extLst>
          </p:cNvPr>
          <p:cNvSpPr>
            <a:spLocks noGrp="1"/>
          </p:cNvSpPr>
          <p:nvPr>
            <p:ph type="title"/>
            <p:custDataLst>
              <p:tags r:id="rId2"/>
            </p:custDataLst>
          </p:nvPr>
        </p:nvSpPr>
        <p:spPr/>
        <p:txBody>
          <a:bodyPr/>
          <a:lstStyle/>
          <a:p>
            <a:r>
              <a:rPr lang="en-US" b="1">
                <a:solidFill>
                  <a:schemeClr val="tx1">
                    <a:lumMod val="75000"/>
                    <a:lumOff val="25000"/>
                  </a:schemeClr>
                </a:solidFill>
              </a:rPr>
              <a:t>USSG </a:t>
            </a:r>
            <a:r>
              <a:rPr lang="en-US" b="1">
                <a:solidFill>
                  <a:schemeClr val="tx1">
                    <a:lumMod val="75000"/>
                    <a:lumOff val="25000"/>
                  </a:schemeClr>
                </a:solidFill>
                <a:latin typeface="Calibri" panose="020F0502020204030204" pitchFamily="34" charset="0"/>
                <a:cs typeface="Calibri" panose="020F0502020204030204" pitchFamily="34" charset="0"/>
              </a:rPr>
              <a:t>§</a:t>
            </a:r>
            <a:r>
              <a:rPr lang="en-US" b="1">
                <a:solidFill>
                  <a:schemeClr val="tx1">
                    <a:lumMod val="75000"/>
                    <a:lumOff val="25000"/>
                  </a:schemeClr>
                </a:solidFill>
              </a:rPr>
              <a:t>2D1.1(b)(12)</a:t>
            </a:r>
          </a:p>
        </p:txBody>
      </p:sp>
      <p:sp>
        <p:nvSpPr>
          <p:cNvPr id="310276" name="Rectangle 2"/>
          <p:cNvSpPr>
            <a:spLocks noGrp="1" noChangeArrowheads="1"/>
          </p:cNvSpPr>
          <p:nvPr>
            <p:ph idx="1"/>
            <p:custDataLst>
              <p:tags r:id="rId3"/>
            </p:custDataLst>
          </p:nvPr>
        </p:nvSpPr>
        <p:spPr>
          <a:xfrm>
            <a:off x="1146875" y="2141537"/>
            <a:ext cx="10206925" cy="4351338"/>
          </a:xfrm>
          <a:prstGeom prst="rect">
            <a:avLst/>
          </a:prstGeom>
        </p:spPr>
        <p:txBody>
          <a:bodyPr>
            <a:normAutofit/>
          </a:bodyPr>
          <a:lstStyle/>
          <a:p>
            <a:pPr marL="0" indent="3175">
              <a:buFontTx/>
              <a:buNone/>
            </a:pPr>
            <a:r>
              <a:rPr lang="en-US" sz="3600">
                <a:solidFill>
                  <a:schemeClr val="tx1">
                    <a:lumMod val="75000"/>
                    <a:lumOff val="25000"/>
                  </a:schemeClr>
                </a:solidFill>
              </a:rPr>
              <a:t>If the defendant maintained a premises for the purpose of manufacturing or distributing a controlled substance, </a:t>
            </a:r>
            <a:r>
              <a:rPr lang="en-US" sz="3600" b="1">
                <a:solidFill>
                  <a:schemeClr val="tx2"/>
                </a:solidFill>
              </a:rPr>
              <a:t>increase by 2 levels</a:t>
            </a:r>
            <a:r>
              <a:rPr lang="en-US" sz="3600"/>
              <a:t>.</a:t>
            </a:r>
            <a:endParaRPr lang="en-US" sz="3200" b="1">
              <a:solidFill>
                <a:schemeClr val="tx2"/>
              </a:solidFill>
              <a:latin typeface="+mj-lt"/>
            </a:endParaRPr>
          </a:p>
        </p:txBody>
      </p:sp>
    </p:spTree>
    <p:custDataLst>
      <p:tags r:id="rId1"/>
    </p:custDataLst>
    <p:extLst>
      <p:ext uri="{BB962C8B-B14F-4D97-AF65-F5344CB8AC3E}">
        <p14:creationId xmlns:p14="http://schemas.microsoft.com/office/powerpoint/2010/main" val="3610798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276">
                                            <p:txEl>
                                              <p:pRg st="0" end="0"/>
                                            </p:txEl>
                                          </p:spTgt>
                                        </p:tgtEl>
                                        <p:attrNameLst>
                                          <p:attrName>style.visibility</p:attrName>
                                        </p:attrNameLst>
                                      </p:cBhvr>
                                      <p:to>
                                        <p:strVal val="visible"/>
                                      </p:to>
                                    </p:set>
                                    <p:animEffect transition="in" filter="fade">
                                      <p:cBhvr>
                                        <p:cTn id="7" dur="500"/>
                                        <p:tgtEl>
                                          <p:spTgt spid="310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C2E-AC8D-494B-90F3-A4995218C071}"/>
              </a:ext>
            </a:extLst>
          </p:cNvPr>
          <p:cNvSpPr>
            <a:spLocks noGrp="1"/>
          </p:cNvSpPr>
          <p:nvPr>
            <p:ph type="title"/>
          </p:nvPr>
        </p:nvSpPr>
        <p:spPr>
          <a:xfrm>
            <a:off x="3050156" y="365125"/>
            <a:ext cx="6091687" cy="1325563"/>
          </a:xfrm>
        </p:spPr>
        <p:txBody>
          <a:bodyPr/>
          <a:lstStyle/>
          <a:p>
            <a:r>
              <a:rPr lang="en-US" b="1"/>
              <a:t>Premises Enhancement</a:t>
            </a:r>
          </a:p>
        </p:txBody>
      </p:sp>
      <p:sp>
        <p:nvSpPr>
          <p:cNvPr id="310276" name="Rectangle 2"/>
          <p:cNvSpPr>
            <a:spLocks noGrp="1" noChangeArrowheads="1"/>
          </p:cNvSpPr>
          <p:nvPr>
            <p:ph idx="1"/>
          </p:nvPr>
        </p:nvSpPr>
        <p:spPr>
          <a:xfrm>
            <a:off x="838201" y="2277373"/>
            <a:ext cx="5009002" cy="4215501"/>
          </a:xfrm>
          <a:prstGeom prst="rect">
            <a:avLst/>
          </a:prstGeom>
          <a:ln w="28575">
            <a:solidFill>
              <a:schemeClr val="tx1">
                <a:lumMod val="75000"/>
                <a:lumOff val="25000"/>
              </a:schemeClr>
            </a:solidFill>
          </a:ln>
        </p:spPr>
        <p:txBody>
          <a:bodyPr tIns="1005840">
            <a:normAutofit/>
          </a:bodyPr>
          <a:lstStyle/>
          <a:p>
            <a:pPr marL="0" indent="3175" algn="ctr">
              <a:buFontTx/>
              <a:buNone/>
            </a:pPr>
            <a:r>
              <a:rPr lang="en-US" sz="3600" b="1">
                <a:solidFill>
                  <a:schemeClr val="accent1"/>
                </a:solidFill>
              </a:rPr>
              <a:t>Maintained</a:t>
            </a:r>
          </a:p>
          <a:p>
            <a:pPr marL="0" indent="3175">
              <a:buFontTx/>
              <a:buNone/>
            </a:pPr>
            <a:endParaRPr lang="en-US" sz="1400"/>
          </a:p>
          <a:p>
            <a:pPr marL="465138"/>
            <a:r>
              <a:rPr lang="en-US">
                <a:latin typeface="+mj-lt"/>
              </a:rPr>
              <a:t>Possessory interest</a:t>
            </a:r>
          </a:p>
          <a:p>
            <a:pPr marL="465138"/>
            <a:r>
              <a:rPr lang="en-US">
                <a:latin typeface="+mj-lt"/>
              </a:rPr>
              <a:t>Control of the premises</a:t>
            </a:r>
          </a:p>
          <a:p>
            <a:pPr marL="685800" indent="0">
              <a:buNone/>
            </a:pPr>
            <a:endParaRPr lang="en-US" sz="3600">
              <a:latin typeface="+mj-lt"/>
            </a:endParaRPr>
          </a:p>
        </p:txBody>
      </p:sp>
      <p:sp>
        <p:nvSpPr>
          <p:cNvPr id="4" name="Rectangle 2">
            <a:extLst>
              <a:ext uri="{FF2B5EF4-FFF2-40B4-BE49-F238E27FC236}">
                <a16:creationId xmlns:a16="http://schemas.microsoft.com/office/drawing/2014/main" id="{BE4324F7-2B2F-40A6-BD0F-B9BF8CF80C79}"/>
              </a:ext>
            </a:extLst>
          </p:cNvPr>
          <p:cNvSpPr txBox="1">
            <a:spLocks noChangeArrowheads="1"/>
          </p:cNvSpPr>
          <p:nvPr/>
        </p:nvSpPr>
        <p:spPr>
          <a:xfrm>
            <a:off x="6344798" y="2277373"/>
            <a:ext cx="5257800" cy="4215502"/>
          </a:xfrm>
          <a:prstGeom prst="rect">
            <a:avLst/>
          </a:prstGeom>
          <a:ln w="28575">
            <a:solidFill>
              <a:schemeClr val="tx1">
                <a:lumMod val="75000"/>
                <a:lumOff val="25000"/>
              </a:schemeClr>
            </a:solidFill>
          </a:ln>
        </p:spPr>
        <p:txBody>
          <a:bodyPr vert="horz" lIns="91440" tIns="100584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3175" algn="ctr" defTabSz="914400" rtl="0" eaLnBrk="1" fontAlgn="auto" latinLnBrk="0" hangingPunct="1">
              <a:lnSpc>
                <a:spcPct val="100000"/>
              </a:lnSpc>
              <a:spcBef>
                <a:spcPts val="1000"/>
              </a:spcBef>
              <a:spcAft>
                <a:spcPts val="0"/>
              </a:spcAft>
              <a:buClrTx/>
              <a:buSzTx/>
              <a:buFontTx/>
              <a:buNone/>
              <a:tabLst/>
              <a:defRPr/>
            </a:pPr>
            <a:r>
              <a:rPr kumimoji="0" lang="en-US" sz="3900" b="1" i="0" u="none" strike="noStrike" kern="1200" cap="none" spc="0" normalizeH="0" baseline="0" noProof="0">
                <a:ln>
                  <a:noFill/>
                </a:ln>
                <a:solidFill>
                  <a:srgbClr val="A02432"/>
                </a:solidFill>
                <a:effectLst/>
                <a:uLnTx/>
                <a:uFillTx/>
                <a:latin typeface="Calibri"/>
                <a:ea typeface="+mn-ea"/>
                <a:cs typeface="+mn-cs"/>
              </a:rPr>
              <a:t>The Purpose</a:t>
            </a:r>
          </a:p>
          <a:p>
            <a:pPr marL="68580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a:p>
            <a:pPr marL="465138"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lumMod val="65000"/>
                    <a:lumOff val="35000"/>
                  </a:prstClr>
                </a:solidFill>
                <a:effectLst/>
                <a:uLnTx/>
                <a:uFillTx/>
                <a:latin typeface="Calibri"/>
                <a:ea typeface="+mn-ea"/>
                <a:cs typeface="+mn-cs"/>
              </a:rPr>
              <a:t>Need not be sole purpose</a:t>
            </a:r>
          </a:p>
          <a:p>
            <a:pPr marL="465138"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lumMod val="65000"/>
                    <a:lumOff val="35000"/>
                  </a:prstClr>
                </a:solidFill>
                <a:effectLst/>
                <a:uLnTx/>
                <a:uFillTx/>
                <a:latin typeface="Calibri"/>
                <a:ea typeface="+mn-ea"/>
                <a:cs typeface="+mn-cs"/>
              </a:rPr>
              <a:t>Compare frequency of drug trafficking v. lawful purpose</a:t>
            </a:r>
          </a:p>
          <a:p>
            <a:pPr marL="9144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D005CA04-73F4-47FD-9F6E-31C28131A702}"/>
              </a:ext>
            </a:extLst>
          </p:cNvPr>
          <p:cNvGrpSpPr/>
          <p:nvPr/>
        </p:nvGrpSpPr>
        <p:grpSpPr>
          <a:xfrm>
            <a:off x="2600830" y="1535501"/>
            <a:ext cx="1483744" cy="1483744"/>
            <a:chOff x="1086928" y="618107"/>
            <a:chExt cx="1483744" cy="1483744"/>
          </a:xfrm>
          <a:effectLst>
            <a:outerShdw blurRad="76200" dir="18900000" sy="23000" kx="-1200000" algn="bl" rotWithShape="0">
              <a:prstClr val="black">
                <a:alpha val="20000"/>
              </a:prstClr>
            </a:outerShdw>
          </a:effectLst>
        </p:grpSpPr>
        <p:sp>
          <p:nvSpPr>
            <p:cNvPr id="6" name="Oval 5">
              <a:extLst>
                <a:ext uri="{FF2B5EF4-FFF2-40B4-BE49-F238E27FC236}">
                  <a16:creationId xmlns:a16="http://schemas.microsoft.com/office/drawing/2014/main" id="{341AD424-98AB-4078-8932-889DA2E3D8E8}"/>
                </a:ext>
              </a:extLst>
            </p:cNvPr>
            <p:cNvSpPr/>
            <p:nvPr/>
          </p:nvSpPr>
          <p:spPr>
            <a:xfrm>
              <a:off x="1086928" y="618107"/>
              <a:ext cx="1483744" cy="14837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FFFFFF"/>
                  </a:solidFill>
                  <a:effectLst/>
                  <a:uLnTx/>
                  <a:uFillTx/>
                  <a:latin typeface="Calibri"/>
                  <a:ea typeface="+mn-ea"/>
                  <a:cs typeface="+mn-cs"/>
                </a:rPr>
                <a:t>{{{{</a:t>
              </a:r>
            </a:p>
          </p:txBody>
        </p:sp>
        <p:pic>
          <p:nvPicPr>
            <p:cNvPr id="5" name="Graphic 4" descr="House with solid fill">
              <a:extLst>
                <a:ext uri="{FF2B5EF4-FFF2-40B4-BE49-F238E27FC236}">
                  <a16:creationId xmlns:a16="http://schemas.microsoft.com/office/drawing/2014/main" id="{60BB02F0-9768-4D3A-8458-DF19F3D4E1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1600" y="818012"/>
              <a:ext cx="914400" cy="914400"/>
            </a:xfrm>
            <a:prstGeom prst="rect">
              <a:avLst/>
            </a:prstGeom>
          </p:spPr>
        </p:pic>
      </p:grpSp>
      <p:grpSp>
        <p:nvGrpSpPr>
          <p:cNvPr id="11" name="Group 10">
            <a:extLst>
              <a:ext uri="{FF2B5EF4-FFF2-40B4-BE49-F238E27FC236}">
                <a16:creationId xmlns:a16="http://schemas.microsoft.com/office/drawing/2014/main" id="{7140C944-3523-493F-8400-08120E7F2E69}"/>
              </a:ext>
            </a:extLst>
          </p:cNvPr>
          <p:cNvGrpSpPr/>
          <p:nvPr/>
        </p:nvGrpSpPr>
        <p:grpSpPr>
          <a:xfrm>
            <a:off x="8231826" y="1535501"/>
            <a:ext cx="1483744" cy="1483744"/>
            <a:chOff x="1086928" y="618107"/>
            <a:chExt cx="1483744" cy="1483744"/>
          </a:xfrm>
          <a:effectLst>
            <a:outerShdw blurRad="76200" dir="18900000" sy="23000" kx="-1200000" algn="bl" rotWithShape="0">
              <a:prstClr val="black">
                <a:alpha val="20000"/>
              </a:prstClr>
            </a:outerShdw>
          </a:effectLst>
        </p:grpSpPr>
        <p:sp>
          <p:nvSpPr>
            <p:cNvPr id="12" name="Oval 11">
              <a:extLst>
                <a:ext uri="{FF2B5EF4-FFF2-40B4-BE49-F238E27FC236}">
                  <a16:creationId xmlns:a16="http://schemas.microsoft.com/office/drawing/2014/main" id="{7806EDA9-5623-454E-BC66-F34315F9A24B}"/>
                </a:ext>
              </a:extLst>
            </p:cNvPr>
            <p:cNvSpPr/>
            <p:nvPr/>
          </p:nvSpPr>
          <p:spPr>
            <a:xfrm>
              <a:off x="1086928" y="618107"/>
              <a:ext cx="1483744" cy="148374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 b="0" i="0" u="none" strike="noStrike" kern="1200" cap="none" spc="0" normalizeH="0" baseline="0" noProof="0">
                  <a:ln>
                    <a:noFill/>
                  </a:ln>
                  <a:solidFill>
                    <a:srgbClr val="FFFFFF"/>
                  </a:solidFill>
                  <a:effectLst/>
                  <a:uLnTx/>
                  <a:uFillTx/>
                  <a:latin typeface="Calibri"/>
                  <a:ea typeface="+mn-ea"/>
                  <a:cs typeface="+mn-cs"/>
                </a:rPr>
                <a:t>{{{{</a:t>
              </a:r>
            </a:p>
          </p:txBody>
        </p:sp>
        <p:pic>
          <p:nvPicPr>
            <p:cNvPr id="13" name="Graphic 12" descr="Question mark with solid fill">
              <a:extLst>
                <a:ext uri="{FF2B5EF4-FFF2-40B4-BE49-F238E27FC236}">
                  <a16:creationId xmlns:a16="http://schemas.microsoft.com/office/drawing/2014/main" id="{46FC1C96-9AD3-4FF7-A378-D98261124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71600" y="902779"/>
              <a:ext cx="914400" cy="914400"/>
            </a:xfrm>
            <a:prstGeom prst="rect">
              <a:avLst/>
            </a:prstGeom>
          </p:spPr>
        </p:pic>
      </p:grpSp>
    </p:spTree>
    <p:extLst>
      <p:ext uri="{BB962C8B-B14F-4D97-AF65-F5344CB8AC3E}">
        <p14:creationId xmlns:p14="http://schemas.microsoft.com/office/powerpoint/2010/main" val="399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276">
                                            <p:bg/>
                                          </p:spTgt>
                                        </p:tgtEl>
                                        <p:attrNameLst>
                                          <p:attrName>style.visibility</p:attrName>
                                        </p:attrNameLst>
                                      </p:cBhvr>
                                      <p:to>
                                        <p:strVal val="visible"/>
                                      </p:to>
                                    </p:set>
                                    <p:animEffect transition="in" filter="fade">
                                      <p:cBhvr>
                                        <p:cTn id="7" dur="500"/>
                                        <p:tgtEl>
                                          <p:spTgt spid="31027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0276">
                                            <p:txEl>
                                              <p:pRg st="0" end="0"/>
                                            </p:txEl>
                                          </p:spTgt>
                                        </p:tgtEl>
                                        <p:attrNameLst>
                                          <p:attrName>style.visibility</p:attrName>
                                        </p:attrNameLst>
                                      </p:cBhvr>
                                      <p:to>
                                        <p:strVal val="visible"/>
                                      </p:to>
                                    </p:set>
                                    <p:animEffect transition="in" filter="fade">
                                      <p:cBhvr>
                                        <p:cTn id="10" dur="500"/>
                                        <p:tgtEl>
                                          <p:spTgt spid="31027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0276">
                                            <p:txEl>
                                              <p:pRg st="2" end="2"/>
                                            </p:txEl>
                                          </p:spTgt>
                                        </p:tgtEl>
                                        <p:attrNameLst>
                                          <p:attrName>style.visibility</p:attrName>
                                        </p:attrNameLst>
                                      </p:cBhvr>
                                      <p:to>
                                        <p:strVal val="visible"/>
                                      </p:to>
                                    </p:set>
                                    <p:animEffect transition="in" filter="fade">
                                      <p:cBhvr>
                                        <p:cTn id="13" dur="500"/>
                                        <p:tgtEl>
                                          <p:spTgt spid="31027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0276">
                                            <p:txEl>
                                              <p:pRg st="3" end="3"/>
                                            </p:txEl>
                                          </p:spTgt>
                                        </p:tgtEl>
                                        <p:attrNameLst>
                                          <p:attrName>style.visibility</p:attrName>
                                        </p:attrNameLst>
                                      </p:cBhvr>
                                      <p:to>
                                        <p:strVal val="visible"/>
                                      </p:to>
                                    </p:set>
                                    <p:animEffect transition="in" filter="fade">
                                      <p:cBhvr>
                                        <p:cTn id="16" dur="500"/>
                                        <p:tgtEl>
                                          <p:spTgt spid="31027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uiExpand="1"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28986B3A-FD78-4F19-A7BE-3359ACF720D6}"/>
              </a:ext>
            </a:extLst>
          </p:cNvPr>
          <p:cNvSpPr/>
          <p:nvPr>
            <p:custDataLst>
              <p:tags r:id="rId2"/>
            </p:custDataLst>
          </p:nvPr>
        </p:nvSpPr>
        <p:spPr>
          <a:xfrm>
            <a:off x="7690338" y="1066801"/>
            <a:ext cx="4317512" cy="5745774"/>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9C6D0597-39E4-415E-B5E9-CA574C62A99F}"/>
              </a:ext>
            </a:extLst>
          </p:cNvPr>
          <p:cNvSpPr>
            <a:spLocks noGrp="1"/>
          </p:cNvSpPr>
          <p:nvPr>
            <p:ph type="title"/>
          </p:nvPr>
        </p:nvSpPr>
        <p:spPr>
          <a:xfrm>
            <a:off x="426914" y="118940"/>
            <a:ext cx="6711462" cy="4568824"/>
          </a:xfrm>
        </p:spPr>
        <p:txBody>
          <a:bodyPr>
            <a:noAutofit/>
          </a:bodyPr>
          <a:lstStyle/>
          <a:p>
            <a:pPr algn="l"/>
            <a:r>
              <a:rPr lang="en-US" sz="2800"/>
              <a:t>Mr. Thomas was arrested and charged with possession with intent to distribute marijuana.  He was arrested in an apartment and law enforcement officers found 50 pounds of marijuana, scales, baggies, and other drugs paraphernalia.  The apartment was leased to Thomas’ girlfriend.  </a:t>
            </a:r>
            <a:br>
              <a:rPr lang="en-US" sz="2800"/>
            </a:br>
            <a:br>
              <a:rPr lang="en-US" sz="2800"/>
            </a:br>
            <a:r>
              <a:rPr lang="en-US" sz="2800"/>
              <a:t>Will the enhancement for maintaining a drug premises under §2B1.1(b)(12) apply?</a:t>
            </a:r>
          </a:p>
        </p:txBody>
      </p:sp>
      <p:sp>
        <p:nvSpPr>
          <p:cNvPr id="3" name="TPAnswers" title="Answer Text">
            <a:extLst>
              <a:ext uri="{FF2B5EF4-FFF2-40B4-BE49-F238E27FC236}">
                <a16:creationId xmlns:a16="http://schemas.microsoft.com/office/drawing/2014/main" id="{56D7A4E5-0BBF-49E7-97AE-4C238AC07CB5}"/>
              </a:ext>
            </a:extLst>
          </p:cNvPr>
          <p:cNvSpPr>
            <a:spLocks noGrp="1"/>
          </p:cNvSpPr>
          <p:nvPr>
            <p:ph type="body" idx="1"/>
            <p:custDataLst>
              <p:tags r:id="rId3"/>
            </p:custDataLst>
          </p:nvPr>
        </p:nvSpPr>
        <p:spPr>
          <a:xfrm>
            <a:off x="363414" y="4933949"/>
            <a:ext cx="3212123" cy="1604963"/>
          </a:xfrm>
        </p:spPr>
        <p:txBody>
          <a:bodyPr>
            <a:normAutofit lnSpcReduction="10000"/>
          </a:bodyPr>
          <a:lstStyle/>
          <a:p>
            <a:pPr marL="514350" indent="-514350">
              <a:buFont typeface="Arial" panose="020B0604020202020204" pitchFamily="34" charset="0"/>
              <a:buAutoNum type="alphaUcPeriod"/>
            </a:pPr>
            <a:r>
              <a:rPr lang="en-US"/>
              <a:t>Yes</a:t>
            </a:r>
          </a:p>
          <a:p>
            <a:pPr marL="514350" indent="-514350">
              <a:buFont typeface="Arial" panose="020B0604020202020204" pitchFamily="34" charset="0"/>
              <a:buAutoNum type="alphaUcPeriod"/>
            </a:pPr>
            <a:r>
              <a:rPr lang="en-US"/>
              <a:t>No </a:t>
            </a:r>
          </a:p>
          <a:p>
            <a:pPr marL="514350" indent="-514350">
              <a:buFont typeface="Arial" panose="020B0604020202020204" pitchFamily="34" charset="0"/>
              <a:buAutoNum type="alphaUcPeriod"/>
            </a:pPr>
            <a:r>
              <a:rPr lang="en-US"/>
              <a:t>Maybe</a:t>
            </a:r>
          </a:p>
        </p:txBody>
      </p:sp>
      <p:sp>
        <p:nvSpPr>
          <p:cNvPr id="4" name="Slide Number Placeholder 3">
            <a:extLst>
              <a:ext uri="{FF2B5EF4-FFF2-40B4-BE49-F238E27FC236}">
                <a16:creationId xmlns:a16="http://schemas.microsoft.com/office/drawing/2014/main" id="{A6A4AE65-6005-4E86-96D7-70060BF5ED5E}"/>
              </a:ext>
            </a:extLst>
          </p:cNvPr>
          <p:cNvSpPr>
            <a:spLocks noGrp="1"/>
          </p:cNvSpPr>
          <p:nvPr>
            <p:ph type="sldNum" sz="quarter" idx="12"/>
          </p:nvPr>
        </p:nvSpPr>
        <p:spPr/>
        <p:txBody>
          <a:bodyPr/>
          <a:lstStyle/>
          <a:p>
            <a:fld id="{3334491F-A120-4808-8251-29C433F17150}" type="slidenum">
              <a:rPr lang="en-US" smtClean="0"/>
              <a:t>15</a:t>
            </a:fld>
            <a:endParaRPr lang="en-US"/>
          </a:p>
        </p:txBody>
      </p:sp>
      <p:sp>
        <p:nvSpPr>
          <p:cNvPr id="5" name="TPPolling" title="Polling Shape">
            <a:extLst>
              <a:ext uri="{FF2B5EF4-FFF2-40B4-BE49-F238E27FC236}">
                <a16:creationId xmlns:a16="http://schemas.microsoft.com/office/drawing/2014/main" id="{4DAD71D8-5EA3-4D37-8596-24217E8CBD56}"/>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08DAE464-50BB-4BE6-9E59-6F4094EFD523}"/>
              </a:ext>
            </a:extLst>
          </p:cNvPr>
          <p:cNvSpPr/>
          <p:nvPr>
            <p:custDataLst>
              <p:tags r:id="rId4"/>
            </p:custDataLst>
          </p:nvPr>
        </p:nvSpPr>
        <p:spPr>
          <a:xfrm rot="10800000">
            <a:off x="38294" y="6010232"/>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2803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0130D5C-AB39-454D-8625-9AC197ADAB92}"/>
              </a:ext>
            </a:extLst>
          </p:cNvPr>
          <p:cNvSpPr>
            <a:spLocks noGrp="1"/>
          </p:cNvSpPr>
          <p:nvPr>
            <p:ph type="title"/>
          </p:nvPr>
        </p:nvSpPr>
        <p:spPr/>
        <p:txBody>
          <a:bodyPr>
            <a:normAutofit/>
          </a:bodyPr>
          <a:lstStyle/>
          <a:p>
            <a:r>
              <a:rPr lang="en-US" b="1">
                <a:solidFill>
                  <a:schemeClr val="tx1">
                    <a:lumMod val="65000"/>
                    <a:lumOff val="35000"/>
                  </a:schemeClr>
                </a:solidFill>
                <a:latin typeface="+mj-lt"/>
              </a:rPr>
              <a:t>Safety Valve Criteria </a:t>
            </a:r>
            <a:br>
              <a:rPr lang="en-US">
                <a:solidFill>
                  <a:schemeClr val="tx1">
                    <a:lumMod val="65000"/>
                    <a:lumOff val="35000"/>
                  </a:schemeClr>
                </a:solidFill>
                <a:latin typeface="+mj-lt"/>
              </a:rPr>
            </a:br>
            <a:r>
              <a:rPr lang="en-US" sz="3600" b="1">
                <a:solidFill>
                  <a:schemeClr val="accent1"/>
                </a:solidFill>
                <a:latin typeface="+mj-lt"/>
              </a:rPr>
              <a:t>USSG </a:t>
            </a:r>
            <a:r>
              <a:rPr lang="en-US" sz="3600" b="1">
                <a:solidFill>
                  <a:schemeClr val="accent1"/>
                </a:solidFill>
                <a:latin typeface="Calibri" panose="020F0502020204030204" pitchFamily="34" charset="0"/>
                <a:cs typeface="Calibri" panose="020F0502020204030204" pitchFamily="34" charset="0"/>
              </a:rPr>
              <a:t>§</a:t>
            </a:r>
            <a:r>
              <a:rPr lang="en-US" sz="3600" b="1">
                <a:solidFill>
                  <a:schemeClr val="accent1"/>
                </a:solidFill>
                <a:latin typeface="+mj-lt"/>
              </a:rPr>
              <a:t>5C1.2</a:t>
            </a:r>
            <a:endParaRPr lang="en-US" b="1">
              <a:solidFill>
                <a:schemeClr val="accent1"/>
              </a:solidFill>
              <a:latin typeface="+mj-lt"/>
            </a:endParaRPr>
          </a:p>
        </p:txBody>
      </p:sp>
      <p:sp>
        <p:nvSpPr>
          <p:cNvPr id="6" name="Content Placeholder 5">
            <a:extLst>
              <a:ext uri="{FF2B5EF4-FFF2-40B4-BE49-F238E27FC236}">
                <a16:creationId xmlns:a16="http://schemas.microsoft.com/office/drawing/2014/main" id="{EDECBD38-F067-4438-AE89-D8F463DBA0A3}"/>
              </a:ext>
            </a:extLst>
          </p:cNvPr>
          <p:cNvSpPr>
            <a:spLocks noGrp="1"/>
          </p:cNvSpPr>
          <p:nvPr>
            <p:ph idx="1"/>
          </p:nvPr>
        </p:nvSpPr>
        <p:spPr/>
        <p:txBody>
          <a:bodyPr>
            <a:noAutofit/>
          </a:bodyPr>
          <a:lstStyle/>
          <a:p>
            <a:pPr marL="609600" indent="-609600">
              <a:buFontTx/>
              <a:buAutoNum type="arabicPeriod"/>
            </a:pPr>
            <a:r>
              <a:rPr lang="en-US"/>
              <a:t>Defendant does not have more than 1 Criminal History Point;</a:t>
            </a:r>
          </a:p>
          <a:p>
            <a:pPr marL="609600" indent="-609600">
              <a:buClr>
                <a:schemeClr val="tx1">
                  <a:lumMod val="65000"/>
                  <a:lumOff val="35000"/>
                </a:schemeClr>
              </a:buClr>
              <a:buFontTx/>
              <a:buAutoNum type="arabicPeriod"/>
            </a:pPr>
            <a:r>
              <a:rPr lang="en-US">
                <a:solidFill>
                  <a:schemeClr val="accent1"/>
                </a:solidFill>
              </a:rPr>
              <a:t>Defendant</a:t>
            </a:r>
            <a:r>
              <a:rPr lang="en-US"/>
              <a:t> did not use violence/threats of violence or possess a firearm or other dangerous weapon in connection with the offense;</a:t>
            </a:r>
          </a:p>
          <a:p>
            <a:pPr marL="609600" indent="-609600">
              <a:buClr>
                <a:schemeClr val="tx1">
                  <a:lumMod val="65000"/>
                  <a:lumOff val="35000"/>
                </a:schemeClr>
              </a:buClr>
              <a:buFontTx/>
              <a:buAutoNum type="arabicPeriod"/>
            </a:pPr>
            <a:r>
              <a:rPr lang="en-US">
                <a:solidFill>
                  <a:schemeClr val="accent1"/>
                </a:solidFill>
              </a:rPr>
              <a:t>Offense</a:t>
            </a:r>
            <a:r>
              <a:rPr lang="en-US"/>
              <a:t> did not result in death or serious bodily injury;</a:t>
            </a:r>
          </a:p>
          <a:p>
            <a:pPr marL="609600" indent="-609600">
              <a:buFontTx/>
              <a:buAutoNum type="arabicPeriod"/>
            </a:pPr>
            <a:r>
              <a:rPr lang="en-US"/>
              <a:t>Defendant was not an organizer/leader/ manager/supervisor…; and</a:t>
            </a:r>
          </a:p>
          <a:p>
            <a:pPr marL="609600" indent="-609600">
              <a:buFontTx/>
              <a:buAutoNum type="arabicPeriod"/>
            </a:pPr>
            <a:r>
              <a:rPr lang="en-US"/>
              <a:t>Not later than the time of the sentencing hearing, defendant has truthfully provided to the government all information.</a:t>
            </a:r>
          </a:p>
        </p:txBody>
      </p:sp>
    </p:spTree>
    <p:extLst>
      <p:ext uri="{BB962C8B-B14F-4D97-AF65-F5344CB8AC3E}">
        <p14:creationId xmlns:p14="http://schemas.microsoft.com/office/powerpoint/2010/main" val="16786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2F5E-5878-4FA3-81B1-6867EF1F7C7D}"/>
              </a:ext>
            </a:extLst>
          </p:cNvPr>
          <p:cNvSpPr>
            <a:spLocks noGrp="1"/>
          </p:cNvSpPr>
          <p:nvPr>
            <p:ph type="title"/>
          </p:nvPr>
        </p:nvSpPr>
        <p:spPr/>
        <p:txBody>
          <a:bodyPr/>
          <a:lstStyle/>
          <a:p>
            <a:r>
              <a:rPr lang="en-US" b="1"/>
              <a:t>Safety Valve Limitations</a:t>
            </a:r>
          </a:p>
        </p:txBody>
      </p:sp>
      <p:sp>
        <p:nvSpPr>
          <p:cNvPr id="5" name="Content Placeholder 4">
            <a:extLst>
              <a:ext uri="{FF2B5EF4-FFF2-40B4-BE49-F238E27FC236}">
                <a16:creationId xmlns:a16="http://schemas.microsoft.com/office/drawing/2014/main" id="{6AB64D7A-DBD6-4E0A-A78E-89D2BE91BE73}"/>
              </a:ext>
            </a:extLst>
          </p:cNvPr>
          <p:cNvSpPr>
            <a:spLocks noGrp="1"/>
          </p:cNvSpPr>
          <p:nvPr>
            <p:ph idx="1"/>
          </p:nvPr>
        </p:nvSpPr>
        <p:spPr>
          <a:xfrm>
            <a:off x="6341342" y="1481328"/>
            <a:ext cx="5166360" cy="4610291"/>
          </a:xfrm>
        </p:spPr>
        <p:txBody>
          <a:bodyPr>
            <a:normAutofit/>
          </a:bodyPr>
          <a:lstStyle/>
          <a:p>
            <a:pPr marL="0" indent="0" algn="ctr">
              <a:buNone/>
            </a:pPr>
            <a:r>
              <a:rPr lang="en-US" b="1">
                <a:solidFill>
                  <a:schemeClr val="tx2"/>
                </a:solidFill>
              </a:rPr>
              <a:t>New Limitation</a:t>
            </a:r>
          </a:p>
          <a:p>
            <a:pPr marL="0" indent="0" algn="just">
              <a:buNone/>
            </a:pPr>
            <a:r>
              <a:rPr lang="en-US"/>
              <a:t>The defendant does not have:</a:t>
            </a:r>
          </a:p>
          <a:p>
            <a:pPr marL="339725" algn="just"/>
            <a:r>
              <a:rPr lang="en-US"/>
              <a:t>more than 4 criminal history points, excluding any criminal history points resulting from a 1-point offense;</a:t>
            </a:r>
          </a:p>
          <a:p>
            <a:pPr marL="339725" algn="just"/>
            <a:r>
              <a:rPr lang="en-US"/>
              <a:t>a prior 3-point offense; </a:t>
            </a:r>
            <a:r>
              <a:rPr lang="en-US" b="1"/>
              <a:t>and</a:t>
            </a:r>
          </a:p>
          <a:p>
            <a:pPr marL="339725" algn="just"/>
            <a:r>
              <a:rPr lang="en-US"/>
              <a:t>a prior 2-point violent offense.</a:t>
            </a:r>
          </a:p>
          <a:p>
            <a:pPr marL="0" indent="0">
              <a:buNone/>
            </a:pPr>
            <a:endParaRPr lang="en-US"/>
          </a:p>
        </p:txBody>
      </p:sp>
      <p:sp>
        <p:nvSpPr>
          <p:cNvPr id="9" name="Content Placeholder 4">
            <a:extLst>
              <a:ext uri="{FF2B5EF4-FFF2-40B4-BE49-F238E27FC236}">
                <a16:creationId xmlns:a16="http://schemas.microsoft.com/office/drawing/2014/main" id="{62ED93E2-8E19-4424-A6C5-37CD6A3FE5DF}"/>
              </a:ext>
            </a:extLst>
          </p:cNvPr>
          <p:cNvSpPr txBox="1">
            <a:spLocks/>
          </p:cNvSpPr>
          <p:nvPr/>
        </p:nvSpPr>
        <p:spPr>
          <a:xfrm>
            <a:off x="838201" y="1481328"/>
            <a:ext cx="4813662" cy="461029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solidFill>
                  <a:schemeClr val="accent1"/>
                </a:solidFill>
              </a:rPr>
              <a:t>Old Limitation</a:t>
            </a:r>
          </a:p>
          <a:p>
            <a:pPr marL="0" indent="0" algn="just">
              <a:buFont typeface="Arial" panose="020B0604020202020204" pitchFamily="34" charset="0"/>
              <a:buNone/>
            </a:pPr>
            <a:r>
              <a:rPr lang="en-US"/>
              <a:t>The defendant does not have:</a:t>
            </a:r>
          </a:p>
          <a:p>
            <a:pPr marL="339725" algn="just"/>
            <a:r>
              <a:rPr lang="en-US"/>
              <a:t>more than 1 criminal history point.</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37650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2F5E-5878-4FA3-81B1-6867EF1F7C7D}"/>
              </a:ext>
            </a:extLst>
          </p:cNvPr>
          <p:cNvSpPr>
            <a:spLocks noGrp="1"/>
          </p:cNvSpPr>
          <p:nvPr>
            <p:ph type="title"/>
          </p:nvPr>
        </p:nvSpPr>
        <p:spPr>
          <a:xfrm>
            <a:off x="838200" y="948657"/>
            <a:ext cx="10515600" cy="957707"/>
          </a:xfrm>
        </p:spPr>
        <p:txBody>
          <a:bodyPr>
            <a:normAutofit/>
          </a:bodyPr>
          <a:lstStyle/>
          <a:p>
            <a:r>
              <a:rPr lang="en-US" sz="3200" b="1">
                <a:solidFill>
                  <a:schemeClr val="tx1">
                    <a:lumMod val="65000"/>
                    <a:lumOff val="35000"/>
                  </a:schemeClr>
                </a:solidFill>
              </a:rPr>
              <a:t>What does the new limitation mean?</a:t>
            </a:r>
          </a:p>
        </p:txBody>
      </p:sp>
      <p:sp>
        <p:nvSpPr>
          <p:cNvPr id="9" name="Content Placeholder 4">
            <a:extLst>
              <a:ext uri="{FF2B5EF4-FFF2-40B4-BE49-F238E27FC236}">
                <a16:creationId xmlns:a16="http://schemas.microsoft.com/office/drawing/2014/main" id="{62ED93E2-8E19-4424-A6C5-37CD6A3FE5DF}"/>
              </a:ext>
            </a:extLst>
          </p:cNvPr>
          <p:cNvSpPr txBox="1">
            <a:spLocks/>
          </p:cNvSpPr>
          <p:nvPr/>
        </p:nvSpPr>
        <p:spPr>
          <a:xfrm>
            <a:off x="838200" y="2420113"/>
            <a:ext cx="5057502" cy="288340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Defendant disqualified from safety valve if </a:t>
            </a:r>
            <a:r>
              <a:rPr lang="en-US" b="1">
                <a:solidFill>
                  <a:schemeClr val="accent1"/>
                </a:solidFill>
              </a:rPr>
              <a:t>any one</a:t>
            </a:r>
            <a:r>
              <a:rPr lang="en-US">
                <a:solidFill>
                  <a:schemeClr val="accent1"/>
                </a:solidFill>
              </a:rPr>
              <a:t> </a:t>
            </a:r>
            <a:r>
              <a:rPr lang="en-US"/>
              <a:t>of the three limitations is satisfied.</a:t>
            </a:r>
          </a:p>
          <a:p>
            <a:pPr marL="0" indent="0">
              <a:buNone/>
            </a:pPr>
            <a:endParaRPr lang="en-US" i="1"/>
          </a:p>
          <a:p>
            <a:pPr marL="0" indent="0">
              <a:buNone/>
            </a:pPr>
            <a:endParaRPr lang="en-US" sz="2000">
              <a:cs typeface="Calibri"/>
            </a:endParaRPr>
          </a:p>
          <a:p>
            <a:pPr marL="0" indent="0">
              <a:buFont typeface="Arial" panose="020B0604020202020204" pitchFamily="34" charset="0"/>
              <a:buNone/>
            </a:pPr>
            <a:endParaRPr lang="en-US"/>
          </a:p>
        </p:txBody>
      </p:sp>
      <p:sp>
        <p:nvSpPr>
          <p:cNvPr id="6" name="Content Placeholder 4">
            <a:extLst>
              <a:ext uri="{FF2B5EF4-FFF2-40B4-BE49-F238E27FC236}">
                <a16:creationId xmlns:a16="http://schemas.microsoft.com/office/drawing/2014/main" id="{8194E562-1975-4740-B108-4A4E4F0C4F4B}"/>
              </a:ext>
            </a:extLst>
          </p:cNvPr>
          <p:cNvSpPr txBox="1">
            <a:spLocks/>
          </p:cNvSpPr>
          <p:nvPr/>
        </p:nvSpPr>
        <p:spPr>
          <a:xfrm>
            <a:off x="838201" y="1810512"/>
            <a:ext cx="5166360" cy="42811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7" name="Content Placeholder 4">
            <a:extLst>
              <a:ext uri="{FF2B5EF4-FFF2-40B4-BE49-F238E27FC236}">
                <a16:creationId xmlns:a16="http://schemas.microsoft.com/office/drawing/2014/main" id="{A8FC0CF0-2641-451A-8FC8-2D799C75FB1F}"/>
              </a:ext>
            </a:extLst>
          </p:cNvPr>
          <p:cNvSpPr txBox="1">
            <a:spLocks/>
          </p:cNvSpPr>
          <p:nvPr/>
        </p:nvSpPr>
        <p:spPr>
          <a:xfrm>
            <a:off x="6644638" y="2420112"/>
            <a:ext cx="4913377" cy="288341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Defendant disqualified from safety valve only if </a:t>
            </a:r>
            <a:r>
              <a:rPr lang="en-US" b="1">
                <a:solidFill>
                  <a:schemeClr val="tx2"/>
                </a:solidFill>
              </a:rPr>
              <a:t>all three </a:t>
            </a:r>
            <a:r>
              <a:rPr lang="en-US"/>
              <a:t>limitations are satisfied.</a:t>
            </a:r>
          </a:p>
          <a:p>
            <a:pPr marL="0" indent="0">
              <a:buNone/>
            </a:pPr>
            <a:endParaRPr lang="en-US" i="1"/>
          </a:p>
          <a:p>
            <a:pPr marL="0" indent="0">
              <a:buNone/>
            </a:pPr>
            <a:r>
              <a:rPr lang="en-US" sz="2000" i="1"/>
              <a:t>US v. Lopez</a:t>
            </a:r>
            <a:r>
              <a:rPr lang="en-US" sz="2000"/>
              <a:t>, 998 F.3d 431 (9th Cir. 2021) </a:t>
            </a:r>
          </a:p>
          <a:p>
            <a:pPr marL="0" indent="0">
              <a:buFont typeface="Arial" panose="020B0604020202020204" pitchFamily="34" charset="0"/>
              <a:buNone/>
            </a:pPr>
            <a:endParaRPr lang="en-US"/>
          </a:p>
        </p:txBody>
      </p:sp>
      <p:sp>
        <p:nvSpPr>
          <p:cNvPr id="8" name="Title 1">
            <a:extLst>
              <a:ext uri="{FF2B5EF4-FFF2-40B4-BE49-F238E27FC236}">
                <a16:creationId xmlns:a16="http://schemas.microsoft.com/office/drawing/2014/main" id="{12D472E1-4815-4F11-8598-AA019A858E89}"/>
              </a:ext>
            </a:extLst>
          </p:cNvPr>
          <p:cNvSpPr txBox="1">
            <a:spLocks/>
          </p:cNvSpPr>
          <p:nvPr/>
        </p:nvSpPr>
        <p:spPr>
          <a:xfrm>
            <a:off x="838200" y="434911"/>
            <a:ext cx="10515600" cy="9577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a:lstStyle>
          <a:p>
            <a:r>
              <a:rPr lang="en-US" b="1"/>
              <a:t>Circuit Split</a:t>
            </a:r>
          </a:p>
        </p:txBody>
      </p:sp>
    </p:spTree>
    <p:extLst>
      <p:ext uri="{BB962C8B-B14F-4D97-AF65-F5344CB8AC3E}">
        <p14:creationId xmlns:p14="http://schemas.microsoft.com/office/powerpoint/2010/main" val="417247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06B58990-BAC2-4E5A-8564-8D69F2D45992}"/>
              </a:ext>
            </a:extLst>
          </p:cNvPr>
          <p:cNvSpPr/>
          <p:nvPr>
            <p:custDataLst>
              <p:tags r:id="rId2"/>
            </p:custDataLst>
          </p:nvPr>
        </p:nvSpPr>
        <p:spPr>
          <a:xfrm>
            <a:off x="8792308" y="844062"/>
            <a:ext cx="3336192" cy="6013938"/>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13FE319A-CED9-4849-9ED2-9EE349C9113C}"/>
              </a:ext>
            </a:extLst>
          </p:cNvPr>
          <p:cNvSpPr>
            <a:spLocks noGrp="1"/>
          </p:cNvSpPr>
          <p:nvPr>
            <p:ph type="title"/>
          </p:nvPr>
        </p:nvSpPr>
        <p:spPr>
          <a:xfrm>
            <a:off x="275492" y="1623585"/>
            <a:ext cx="8516816" cy="1325563"/>
          </a:xfrm>
        </p:spPr>
        <p:txBody>
          <a:bodyPr>
            <a:noAutofit/>
          </a:bodyPr>
          <a:lstStyle/>
          <a:p>
            <a:pPr algn="l"/>
            <a:r>
              <a:rPr lang="en-US" sz="2800"/>
              <a:t>Donald Ressler was convicted of a heroin trafficking conspiracy. Ressler argues for safety valve, but the government objects because Ressler’s co-defendant carried a firearm. Ressler received a §2D1.1(b)(1) increase for his co-defendant’s firearm.</a:t>
            </a:r>
            <a:br>
              <a:rPr lang="en-US" sz="2800"/>
            </a:br>
            <a:r>
              <a:rPr lang="en-US" sz="2800"/>
              <a:t>Is Mr. Ressler ineligible for safety valve because of the firearm?</a:t>
            </a:r>
            <a:br>
              <a:rPr lang="en-US" sz="2800"/>
            </a:br>
            <a:br>
              <a:rPr lang="en-US" sz="2800"/>
            </a:br>
            <a:endParaRPr lang="en-US" sz="2800"/>
          </a:p>
        </p:txBody>
      </p:sp>
      <p:sp>
        <p:nvSpPr>
          <p:cNvPr id="3" name="TPAnswers" title="Answer Text">
            <a:extLst>
              <a:ext uri="{FF2B5EF4-FFF2-40B4-BE49-F238E27FC236}">
                <a16:creationId xmlns:a16="http://schemas.microsoft.com/office/drawing/2014/main" id="{A5C419FE-C463-4780-9ADC-429F10F9C4A0}"/>
              </a:ext>
            </a:extLst>
          </p:cNvPr>
          <p:cNvSpPr>
            <a:spLocks noGrp="1"/>
          </p:cNvSpPr>
          <p:nvPr>
            <p:ph type="body" idx="1"/>
            <p:custDataLst>
              <p:tags r:id="rId3"/>
            </p:custDataLst>
          </p:nvPr>
        </p:nvSpPr>
        <p:spPr>
          <a:xfrm>
            <a:off x="275492" y="4230564"/>
            <a:ext cx="7425593" cy="1886317"/>
          </a:xfrm>
        </p:spPr>
        <p:txBody>
          <a:bodyPr>
            <a:noAutofit/>
          </a:bodyPr>
          <a:lstStyle/>
          <a:p>
            <a:pPr marL="514350" indent="-514350">
              <a:buFont typeface="Arial" panose="020B0604020202020204" pitchFamily="34" charset="0"/>
              <a:buAutoNum type="alphaUcPeriod"/>
            </a:pPr>
            <a:r>
              <a:rPr lang="en-US" sz="2400"/>
              <a:t>Yes</a:t>
            </a:r>
          </a:p>
          <a:p>
            <a:pPr marL="514350" indent="-514350">
              <a:buFont typeface="Arial" panose="020B0604020202020204" pitchFamily="34" charset="0"/>
              <a:buAutoNum type="alphaUcPeriod"/>
            </a:pPr>
            <a:r>
              <a:rPr lang="en-US" sz="2400"/>
              <a:t>No</a:t>
            </a:r>
          </a:p>
        </p:txBody>
      </p:sp>
      <p:sp>
        <p:nvSpPr>
          <p:cNvPr id="4" name="Slide Number Placeholder 3">
            <a:extLst>
              <a:ext uri="{FF2B5EF4-FFF2-40B4-BE49-F238E27FC236}">
                <a16:creationId xmlns:a16="http://schemas.microsoft.com/office/drawing/2014/main" id="{689494F5-3113-429B-8A58-DAF1F4996794}"/>
              </a:ext>
            </a:extLst>
          </p:cNvPr>
          <p:cNvSpPr>
            <a:spLocks noGrp="1"/>
          </p:cNvSpPr>
          <p:nvPr>
            <p:ph type="sldNum" sz="quarter" idx="12"/>
          </p:nvPr>
        </p:nvSpPr>
        <p:spPr/>
        <p:txBody>
          <a:bodyPr/>
          <a:lstStyle/>
          <a:p>
            <a:fld id="{3334491F-A120-4808-8251-29C433F17150}" type="slidenum">
              <a:rPr lang="en-US" smtClean="0"/>
              <a:t>19</a:t>
            </a:fld>
            <a:endParaRPr lang="en-US"/>
          </a:p>
        </p:txBody>
      </p:sp>
      <p:sp>
        <p:nvSpPr>
          <p:cNvPr id="5" name="TPPolling" title="Polling Shape">
            <a:extLst>
              <a:ext uri="{FF2B5EF4-FFF2-40B4-BE49-F238E27FC236}">
                <a16:creationId xmlns:a16="http://schemas.microsoft.com/office/drawing/2014/main" id="{F138C0C7-082A-48B6-858C-E47594909A37}"/>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6620C1B2-0ED3-4559-9018-B39FC4E9DCE4}"/>
              </a:ext>
            </a:extLst>
          </p:cNvPr>
          <p:cNvSpPr/>
          <p:nvPr>
            <p:custDataLst>
              <p:tags r:id="rId4"/>
            </p:custDataLst>
          </p:nvPr>
        </p:nvSpPr>
        <p:spPr>
          <a:xfrm rot="10800000">
            <a:off x="-39468" y="4773278"/>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52366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36B95EB-4E03-4C30-9574-CE6F2C38882B}"/>
              </a:ext>
            </a:extLst>
          </p:cNvPr>
          <p:cNvSpPr>
            <a:spLocks noGrp="1"/>
          </p:cNvSpPr>
          <p:nvPr>
            <p:ph idx="1"/>
          </p:nvPr>
        </p:nvSpPr>
        <p:spPr>
          <a:xfrm>
            <a:off x="6444981" y="835560"/>
            <a:ext cx="4805979" cy="3742522"/>
          </a:xfrm>
        </p:spPr>
        <p:txBody>
          <a:bodyPr>
            <a:normAutofit/>
          </a:bodyPr>
          <a:lstStyle/>
          <a:p>
            <a:pPr marL="0" indent="0" algn="ctr">
              <a:buNone/>
            </a:pPr>
            <a:endParaRPr lang="en-US" sz="3200">
              <a:solidFill>
                <a:schemeClr val="tx1">
                  <a:lumMod val="65000"/>
                  <a:lumOff val="35000"/>
                </a:schemeClr>
              </a:solidFill>
            </a:endParaRPr>
          </a:p>
          <a:p>
            <a:pPr marL="0" indent="0" algn="ctr">
              <a:buNone/>
            </a:pPr>
            <a:r>
              <a:rPr lang="en-US" sz="3600" b="1">
                <a:solidFill>
                  <a:srgbClr val="A02432"/>
                </a:solidFill>
              </a:rPr>
              <a:t>Peter Madsen</a:t>
            </a:r>
          </a:p>
          <a:p>
            <a:pPr marL="0" indent="0" algn="ctr">
              <a:buNone/>
            </a:pPr>
            <a:r>
              <a:rPr lang="en-US" sz="2400">
                <a:solidFill>
                  <a:schemeClr val="tx1">
                    <a:lumMod val="75000"/>
                    <a:lumOff val="25000"/>
                  </a:schemeClr>
                </a:solidFill>
              </a:rPr>
              <a:t>Senior Education and Sentencing Practice Specialist</a:t>
            </a:r>
          </a:p>
          <a:p>
            <a:pPr marL="0" indent="0" algn="ctr">
              <a:buNone/>
            </a:pPr>
            <a:r>
              <a:rPr lang="en-US" sz="2000">
                <a:solidFill>
                  <a:schemeClr val="tx2"/>
                </a:solidFill>
                <a:hlinkClick r:id="rId2">
                  <a:extLst>
                    <a:ext uri="{A12FA001-AC4F-418D-AE19-62706E023703}">
                      <ahyp:hlinkClr xmlns:ahyp="http://schemas.microsoft.com/office/drawing/2018/hyperlinkcolor" val="tx"/>
                    </a:ext>
                  </a:extLst>
                </a:hlinkClick>
              </a:rPr>
              <a:t>pmadsen@ussc.gov</a:t>
            </a:r>
            <a:endParaRPr lang="en-US" sz="2000">
              <a:solidFill>
                <a:schemeClr val="tx2"/>
              </a:solidFill>
            </a:endParaRPr>
          </a:p>
          <a:p>
            <a:pPr marL="0" indent="0" algn="ctr">
              <a:buNone/>
            </a:pPr>
            <a:endParaRPr lang="en-US" sz="240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E0029099-D727-485C-A745-F36D82407449}"/>
              </a:ext>
            </a:extLst>
          </p:cNvPr>
          <p:cNvSpPr txBox="1">
            <a:spLocks/>
          </p:cNvSpPr>
          <p:nvPr/>
        </p:nvSpPr>
        <p:spPr>
          <a:xfrm>
            <a:off x="1283473" y="835560"/>
            <a:ext cx="4085247" cy="374252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A02432"/>
                </a:solidFill>
                <a:effectLst/>
                <a:uLnTx/>
                <a:uFillTx/>
                <a:latin typeface="Calibri"/>
                <a:ea typeface="+mn-ea"/>
                <a:cs typeface="+mn-cs"/>
              </a:rPr>
              <a:t>Ross Thomas</a:t>
            </a:r>
            <a:endParaRPr kumimoji="0" lang="en-US" sz="3600" b="1" i="0" u="none" strike="noStrike" kern="1200" cap="none" spc="0" normalizeH="0" baseline="0" noProof="0">
              <a:ln>
                <a:noFill/>
              </a:ln>
              <a:solidFill>
                <a:srgbClr val="A02432"/>
              </a:solidFill>
              <a:effectLst/>
              <a:uLnTx/>
              <a:uFillTx/>
              <a:latin typeface="Calibri"/>
              <a:ea typeface="+mn-ea"/>
              <a:cs typeface="Calibri"/>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chemeClr val="tx1">
                    <a:lumMod val="75000"/>
                    <a:lumOff val="25000"/>
                  </a:schemeClr>
                </a:solidFill>
                <a:effectLst/>
                <a:uLnTx/>
                <a:uFillTx/>
                <a:latin typeface="Calibri"/>
                <a:ea typeface="+mn-ea"/>
                <a:cs typeface="+mn-cs"/>
              </a:rPr>
              <a:t>Senior Attorney</a:t>
            </a:r>
            <a:br>
              <a:rPr kumimoji="0" lang="en-US" sz="2400" b="0" i="0" u="none" strike="noStrike" kern="1200" cap="none" spc="0" normalizeH="0" baseline="0" noProof="0">
                <a:ln>
                  <a:noFill/>
                </a:ln>
                <a:solidFill>
                  <a:schemeClr val="tx1">
                    <a:lumMod val="75000"/>
                    <a:lumOff val="25000"/>
                  </a:schemeClr>
                </a:solidFill>
                <a:effectLst/>
                <a:uLnTx/>
                <a:uFillTx/>
                <a:latin typeface="Calibri"/>
                <a:ea typeface="+mn-ea"/>
                <a:cs typeface="+mn-cs"/>
              </a:rPr>
            </a:br>
            <a:endParaRPr kumimoji="0" lang="en-US" sz="2400" b="0" i="0" u="none" strike="noStrike" kern="1200" cap="none" spc="0" normalizeH="0" baseline="0" noProof="0">
              <a:ln>
                <a:noFill/>
              </a:ln>
              <a:solidFill>
                <a:schemeClr val="tx1">
                  <a:lumMod val="75000"/>
                  <a:lumOff val="25000"/>
                </a:schemeClr>
              </a:solidFill>
              <a:effectLst/>
              <a:uLnTx/>
              <a:uFillTx/>
              <a:latin typeface="Calibri"/>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13961"/>
                </a:solidFill>
                <a:effectLst/>
                <a:uLnTx/>
                <a:uFillTx/>
                <a:latin typeface="Calibri"/>
                <a:ea typeface="+mn-ea"/>
                <a:cs typeface="+mn-cs"/>
                <a:hlinkClick r:id="rId3">
                  <a:extLst>
                    <a:ext uri="{A12FA001-AC4F-418D-AE19-62706E023703}">
                      <ahyp:hlinkClr xmlns:ahyp="http://schemas.microsoft.com/office/drawing/2018/hyperlinkcolor" val="tx"/>
                    </a:ext>
                  </a:extLst>
                </a:hlinkClick>
              </a:rPr>
              <a:t>rthomas@ussc.gov</a:t>
            </a:r>
            <a:endParaRPr kumimoji="0" lang="en-US" sz="2000" b="0" i="0" u="none" strike="noStrike" kern="1200" cap="none" spc="0" normalizeH="0" baseline="0" noProof="0">
              <a:ln>
                <a:noFill/>
              </a:ln>
              <a:solidFill>
                <a:srgbClr val="113961"/>
              </a:solidFill>
              <a:effectLst/>
              <a:uLnTx/>
              <a:uFillTx/>
              <a:latin typeface="Calibri"/>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AF75D06-39D5-452A-9D1C-A6DD21069DB6}"/>
              </a:ext>
            </a:extLst>
          </p:cNvPr>
          <p:cNvSpPr/>
          <p:nvPr/>
        </p:nvSpPr>
        <p:spPr>
          <a:xfrm>
            <a:off x="3048000" y="4665036"/>
            <a:ext cx="6096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lumMod val="75000"/>
                    <a:lumOff val="25000"/>
                  </a:schemeClr>
                </a:solidFill>
                <a:effectLst/>
                <a:uLnTx/>
                <a:uFillTx/>
                <a:latin typeface="Calibri"/>
                <a:ea typeface="+mn-ea"/>
                <a:cs typeface="+mn-cs"/>
              </a:rPr>
              <a:t>Office of Education and Sentencing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a:ln>
                  <a:noFill/>
                </a:ln>
                <a:solidFill>
                  <a:schemeClr val="tx1">
                    <a:lumMod val="75000"/>
                    <a:lumOff val="25000"/>
                  </a:schemeClr>
                </a:solidFill>
                <a:effectLst/>
                <a:uLnTx/>
                <a:uFillTx/>
                <a:latin typeface="Calibri"/>
                <a:ea typeface="+mn-ea"/>
                <a:cs typeface="+mn-cs"/>
              </a:rPr>
              <a:t>HelpLine</a:t>
            </a:r>
            <a:r>
              <a:rPr kumimoji="0" lang="en-US" sz="2400" b="0" i="0" u="none" strike="noStrike" kern="1200" cap="none" spc="0" normalizeH="0" baseline="0" noProof="0">
                <a:ln>
                  <a:noFill/>
                </a:ln>
                <a:solidFill>
                  <a:schemeClr val="tx1">
                    <a:lumMod val="75000"/>
                    <a:lumOff val="25000"/>
                  </a:schemeClr>
                </a:solidFill>
                <a:effectLst/>
                <a:uLnTx/>
                <a:uFillTx/>
                <a:latin typeface="Calibri"/>
                <a:ea typeface="+mn-ea"/>
                <a:cs typeface="+mn-cs"/>
              </a:rPr>
              <a:t> – (202) 502-4545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lumMod val="65000"/>
                    <a:lumOff val="35000"/>
                  </a:prstClr>
                </a:solidFill>
                <a:effectLst/>
                <a:uLnTx/>
                <a:uFillTx/>
                <a:latin typeface="Calibri"/>
                <a:ea typeface="+mn-ea"/>
                <a:cs typeface="+mn-cs"/>
                <a:hlinkClick r:id="rId4"/>
              </a:rPr>
              <a:t>Online </a:t>
            </a:r>
            <a:r>
              <a:rPr kumimoji="0" lang="en-US" sz="2400" b="1" i="0" u="none" strike="noStrike" kern="1200" cap="none" spc="0" normalizeH="0" baseline="0" noProof="0" err="1">
                <a:ln>
                  <a:noFill/>
                </a:ln>
                <a:solidFill>
                  <a:prstClr val="black">
                    <a:lumMod val="65000"/>
                    <a:lumOff val="35000"/>
                  </a:prstClr>
                </a:solidFill>
                <a:effectLst/>
                <a:uLnTx/>
                <a:uFillTx/>
                <a:latin typeface="Calibri"/>
                <a:ea typeface="+mn-ea"/>
                <a:cs typeface="+mn-cs"/>
                <a:hlinkClick r:id="rId4"/>
              </a:rPr>
              <a:t>HelpLine</a:t>
            </a:r>
            <a:r>
              <a:rPr kumimoji="0" lang="en-US" sz="2400" b="1" i="0" u="none" strike="noStrike" kern="1200" cap="none" spc="0" normalizeH="0" baseline="0" noProof="0">
                <a:ln>
                  <a:noFill/>
                </a:ln>
                <a:solidFill>
                  <a:prstClr val="black">
                    <a:lumMod val="65000"/>
                    <a:lumOff val="35000"/>
                  </a:prstClr>
                </a:solidFill>
                <a:effectLst/>
                <a:uLnTx/>
                <a:uFillTx/>
                <a:latin typeface="Calibri"/>
                <a:ea typeface="+mn-ea"/>
                <a:cs typeface="+mn-cs"/>
                <a:hlinkClick r:id="rId4"/>
              </a:rPr>
              <a:t> Form</a:t>
            </a:r>
            <a:endParaRPr kumimoji="0" lang="en-US" sz="2400" b="1"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974221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9EC45A-32B2-4B67-99E4-3AEBA0025439}"/>
              </a:ext>
            </a:extLst>
          </p:cNvPr>
          <p:cNvSpPr>
            <a:spLocks noGrp="1"/>
          </p:cNvSpPr>
          <p:nvPr>
            <p:ph type="body" sz="quarter" idx="10"/>
            <p:custDataLst>
              <p:tags r:id="rId2"/>
            </p:custDataLst>
          </p:nvPr>
        </p:nvSpPr>
        <p:spPr>
          <a:xfrm>
            <a:off x="838200" y="475181"/>
            <a:ext cx="10515600" cy="577850"/>
          </a:xfrm>
        </p:spPr>
        <p:txBody>
          <a:bodyPr>
            <a:noAutofit/>
          </a:bodyPr>
          <a:lstStyle/>
          <a:p>
            <a:r>
              <a:rPr lang="en-US" sz="4000" b="1">
                <a:solidFill>
                  <a:schemeClr val="tx1">
                    <a:lumMod val="75000"/>
                    <a:lumOff val="25000"/>
                  </a:schemeClr>
                </a:solidFill>
              </a:rPr>
              <a:t>USSG</a:t>
            </a:r>
            <a:r>
              <a:rPr lang="en-US" sz="3600" b="1">
                <a:solidFill>
                  <a:schemeClr val="tx1">
                    <a:lumMod val="75000"/>
                    <a:lumOff val="25000"/>
                  </a:schemeClr>
                </a:solidFill>
              </a:rPr>
              <a:t> </a:t>
            </a:r>
            <a:r>
              <a:rPr lang="en-US" sz="3600" b="1">
                <a:solidFill>
                  <a:schemeClr val="tx1">
                    <a:lumMod val="75000"/>
                    <a:lumOff val="25000"/>
                  </a:schemeClr>
                </a:solidFill>
                <a:latin typeface="Calibri" panose="020F0502020204030204" pitchFamily="34" charset="0"/>
                <a:cs typeface="Calibri" panose="020F0502020204030204" pitchFamily="34" charset="0"/>
              </a:rPr>
              <a:t>§</a:t>
            </a:r>
            <a:r>
              <a:rPr lang="en-US" sz="3600" b="1">
                <a:solidFill>
                  <a:schemeClr val="tx1">
                    <a:lumMod val="75000"/>
                    <a:lumOff val="25000"/>
                  </a:schemeClr>
                </a:solidFill>
              </a:rPr>
              <a:t>2D1.1(a) Base Offense Levels</a:t>
            </a:r>
          </a:p>
        </p:txBody>
      </p:sp>
      <p:sp>
        <p:nvSpPr>
          <p:cNvPr id="4" name="Text Placeholder 3">
            <a:extLst>
              <a:ext uri="{FF2B5EF4-FFF2-40B4-BE49-F238E27FC236}">
                <a16:creationId xmlns:a16="http://schemas.microsoft.com/office/drawing/2014/main" id="{5D1FB4F9-BEBF-4236-873C-54A8983CBDF0}"/>
              </a:ext>
            </a:extLst>
          </p:cNvPr>
          <p:cNvSpPr>
            <a:spLocks noGrp="1"/>
          </p:cNvSpPr>
          <p:nvPr>
            <p:ph type="body" sz="quarter" idx="11"/>
            <p:custDataLst>
              <p:tags r:id="rId3"/>
            </p:custDataLst>
          </p:nvPr>
        </p:nvSpPr>
        <p:spPr>
          <a:xfrm>
            <a:off x="2489703" y="1796883"/>
            <a:ext cx="8607083" cy="4346575"/>
          </a:xfrm>
        </p:spPr>
        <p:txBody>
          <a:bodyPr vert="horz" lIns="91440" tIns="45720" rIns="91440" bIns="45720" rtlCol="0" anchor="t">
            <a:noAutofit/>
          </a:bodyPr>
          <a:lstStyle/>
          <a:p>
            <a:pPr marL="0" indent="0">
              <a:buNone/>
            </a:pPr>
            <a:r>
              <a:rPr lang="en-US" b="1">
                <a:solidFill>
                  <a:schemeClr val="tx1">
                    <a:lumMod val="75000"/>
                    <a:lumOff val="25000"/>
                  </a:schemeClr>
                </a:solidFill>
                <a:cs typeface="Calibri"/>
              </a:rPr>
              <a:t>43</a:t>
            </a:r>
            <a:r>
              <a:rPr lang="en-US">
                <a:solidFill>
                  <a:schemeClr val="tx1">
                    <a:lumMod val="75000"/>
                    <a:lumOff val="25000"/>
                  </a:schemeClr>
                </a:solidFill>
                <a:cs typeface="Calibri"/>
              </a:rPr>
              <a:t>, if the defendant was convicted under 21 U.S.C. 841 … and </a:t>
            </a:r>
            <a:r>
              <a:rPr lang="en-US" b="1" i="1">
                <a:solidFill>
                  <a:schemeClr val="accent1"/>
                </a:solidFill>
                <a:cs typeface="Calibri"/>
              </a:rPr>
              <a:t>the offense of conviction establishes</a:t>
            </a:r>
            <a:r>
              <a:rPr lang="en-US">
                <a:solidFill>
                  <a:schemeClr val="accent1"/>
                </a:solidFill>
                <a:cs typeface="Calibri"/>
              </a:rPr>
              <a:t> </a:t>
            </a:r>
            <a:r>
              <a:rPr lang="en-US">
                <a:solidFill>
                  <a:schemeClr val="tx1">
                    <a:lumMod val="75000"/>
                    <a:lumOff val="25000"/>
                  </a:schemeClr>
                </a:solidFill>
                <a:cs typeface="Calibri"/>
              </a:rPr>
              <a:t>that death or serious bodily injury resulted from the use of the substance and the defendant has a prior conviction for a similar offense.</a:t>
            </a:r>
          </a:p>
          <a:p>
            <a:pPr marL="0" indent="0">
              <a:buNone/>
            </a:pPr>
            <a:endParaRPr lang="en-US">
              <a:solidFill>
                <a:schemeClr val="tx1">
                  <a:lumMod val="75000"/>
                  <a:lumOff val="25000"/>
                </a:schemeClr>
              </a:solidFill>
              <a:cs typeface="Calibri"/>
            </a:endParaRPr>
          </a:p>
          <a:p>
            <a:pPr marL="0" indent="0">
              <a:buNone/>
            </a:pPr>
            <a:r>
              <a:rPr lang="en-US" b="1">
                <a:solidFill>
                  <a:schemeClr val="tx1">
                    <a:lumMod val="75000"/>
                    <a:lumOff val="25000"/>
                  </a:schemeClr>
                </a:solidFill>
                <a:cs typeface="Calibri"/>
              </a:rPr>
              <a:t>38</a:t>
            </a:r>
            <a:r>
              <a:rPr lang="en-US">
                <a:solidFill>
                  <a:schemeClr val="tx1">
                    <a:lumMod val="75000"/>
                    <a:lumOff val="25000"/>
                  </a:schemeClr>
                </a:solidFill>
                <a:cs typeface="Calibri"/>
              </a:rPr>
              <a:t>, if the defendant was convicted under 21 U.S.C. 841 … and </a:t>
            </a:r>
            <a:r>
              <a:rPr lang="en-US" b="1" i="1">
                <a:solidFill>
                  <a:schemeClr val="accent1"/>
                </a:solidFill>
                <a:cs typeface="Calibri"/>
              </a:rPr>
              <a:t>the offense of conviction establishes </a:t>
            </a:r>
            <a:r>
              <a:rPr lang="en-US">
                <a:solidFill>
                  <a:schemeClr val="tx1">
                    <a:lumMod val="75000"/>
                    <a:lumOff val="25000"/>
                  </a:schemeClr>
                </a:solidFill>
                <a:cs typeface="Calibri"/>
              </a:rPr>
              <a:t>that death or serious bodily injury resulted from the use of the substance.</a:t>
            </a:r>
          </a:p>
        </p:txBody>
      </p:sp>
      <p:sp>
        <p:nvSpPr>
          <p:cNvPr id="2" name="Rectangle: Rounded Corners 1">
            <a:extLst>
              <a:ext uri="{FF2B5EF4-FFF2-40B4-BE49-F238E27FC236}">
                <a16:creationId xmlns:a16="http://schemas.microsoft.com/office/drawing/2014/main" id="{E236A84F-830A-401D-8848-E98C3C08ADFD}"/>
              </a:ext>
            </a:extLst>
          </p:cNvPr>
          <p:cNvSpPr/>
          <p:nvPr>
            <p:custDataLst>
              <p:tags r:id="rId4"/>
            </p:custDataLst>
          </p:nvPr>
        </p:nvSpPr>
        <p:spPr>
          <a:xfrm>
            <a:off x="511266" y="1883120"/>
            <a:ext cx="1466662" cy="146666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Bahnschrift SemiBold" panose="020B0502040204020203" pitchFamily="34" charset="0"/>
              </a:rPr>
              <a:t>43</a:t>
            </a:r>
          </a:p>
        </p:txBody>
      </p:sp>
      <p:sp>
        <p:nvSpPr>
          <p:cNvPr id="5" name="Rectangle: Rounded Corners 4">
            <a:extLst>
              <a:ext uri="{FF2B5EF4-FFF2-40B4-BE49-F238E27FC236}">
                <a16:creationId xmlns:a16="http://schemas.microsoft.com/office/drawing/2014/main" id="{03F9196E-1AED-45F3-A214-9A0E11EF618A}"/>
              </a:ext>
            </a:extLst>
          </p:cNvPr>
          <p:cNvSpPr/>
          <p:nvPr>
            <p:custDataLst>
              <p:tags r:id="rId5"/>
            </p:custDataLst>
          </p:nvPr>
        </p:nvSpPr>
        <p:spPr>
          <a:xfrm>
            <a:off x="511266" y="4676796"/>
            <a:ext cx="1466662" cy="146666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Bahnschrift SemiBold" panose="020B0502040204020203" pitchFamily="34" charset="0"/>
              </a:rPr>
              <a:t>38</a:t>
            </a:r>
          </a:p>
        </p:txBody>
      </p:sp>
    </p:spTree>
    <p:custDataLst>
      <p:tags r:id="rId1"/>
    </p:custDataLst>
    <p:extLst>
      <p:ext uri="{BB962C8B-B14F-4D97-AF65-F5344CB8AC3E}">
        <p14:creationId xmlns:p14="http://schemas.microsoft.com/office/powerpoint/2010/main" val="1301047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5A1B-BCE2-4AB6-BB56-EAA90F3A5B97}"/>
              </a:ext>
            </a:extLst>
          </p:cNvPr>
          <p:cNvSpPr>
            <a:spLocks noGrp="1"/>
          </p:cNvSpPr>
          <p:nvPr>
            <p:ph type="title"/>
            <p:custDataLst>
              <p:tags r:id="rId2"/>
            </p:custDataLst>
          </p:nvPr>
        </p:nvSpPr>
        <p:spPr/>
        <p:txBody>
          <a:bodyPr>
            <a:normAutofit/>
          </a:bodyPr>
          <a:lstStyle/>
          <a:p>
            <a:pPr algn="ctr"/>
            <a:r>
              <a:rPr lang="en-US" sz="4400" b="1">
                <a:solidFill>
                  <a:schemeClr val="tx1">
                    <a:lumMod val="75000"/>
                    <a:lumOff val="25000"/>
                  </a:schemeClr>
                </a:solidFill>
              </a:rPr>
              <a:t>“Offense of Conviction” v. “Offense”</a:t>
            </a:r>
            <a:endParaRPr lang="en-US" sz="4400">
              <a:solidFill>
                <a:schemeClr val="tx1">
                  <a:lumMod val="75000"/>
                  <a:lumOff val="25000"/>
                </a:schemeClr>
              </a:solidFill>
            </a:endParaRPr>
          </a:p>
        </p:txBody>
      </p:sp>
      <p:sp>
        <p:nvSpPr>
          <p:cNvPr id="4" name="Content Placeholder 3">
            <a:extLst>
              <a:ext uri="{FF2B5EF4-FFF2-40B4-BE49-F238E27FC236}">
                <a16:creationId xmlns:a16="http://schemas.microsoft.com/office/drawing/2014/main" id="{9D1F7E6D-2430-4755-8D7B-AFDCBEBCAC00}"/>
              </a:ext>
            </a:extLst>
          </p:cNvPr>
          <p:cNvSpPr>
            <a:spLocks noGrp="1"/>
          </p:cNvSpPr>
          <p:nvPr>
            <p:ph sz="half" idx="1"/>
            <p:custDataLst>
              <p:tags r:id="rId3"/>
            </p:custDataLst>
          </p:nvPr>
        </p:nvSpPr>
        <p:spPr>
          <a:xfrm>
            <a:off x="437145" y="1834482"/>
            <a:ext cx="5582652" cy="4351338"/>
          </a:xfrm>
        </p:spPr>
        <p:txBody>
          <a:bodyPr>
            <a:normAutofit/>
          </a:bodyPr>
          <a:lstStyle/>
          <a:p>
            <a:pPr marL="0" indent="0" algn="ctr">
              <a:lnSpc>
                <a:spcPct val="110000"/>
              </a:lnSpc>
              <a:spcBef>
                <a:spcPts val="3000"/>
              </a:spcBef>
              <a:buNone/>
            </a:pPr>
            <a:r>
              <a:rPr lang="en-US" sz="4000" b="1">
                <a:solidFill>
                  <a:schemeClr val="accent1"/>
                </a:solidFill>
              </a:rPr>
              <a:t>Offense of Conviction</a:t>
            </a:r>
          </a:p>
          <a:p>
            <a:pPr>
              <a:lnSpc>
                <a:spcPct val="110000"/>
              </a:lnSpc>
              <a:spcBef>
                <a:spcPts val="3000"/>
              </a:spcBef>
            </a:pPr>
            <a:r>
              <a:rPr lang="en-US">
                <a:solidFill>
                  <a:schemeClr val="tx1">
                    <a:lumMod val="75000"/>
                    <a:lumOff val="25000"/>
                  </a:schemeClr>
                </a:solidFill>
              </a:rPr>
              <a:t>Limited to what is contained in the charging document</a:t>
            </a:r>
          </a:p>
          <a:p>
            <a:pPr>
              <a:lnSpc>
                <a:spcPct val="110000"/>
              </a:lnSpc>
              <a:spcBef>
                <a:spcPts val="3000"/>
              </a:spcBef>
            </a:pPr>
            <a:r>
              <a:rPr lang="en-US">
                <a:solidFill>
                  <a:schemeClr val="tx1">
                    <a:lumMod val="75000"/>
                    <a:lumOff val="25000"/>
                  </a:schemeClr>
                </a:solidFill>
              </a:rPr>
              <a:t>Does not include relevant conduct</a:t>
            </a:r>
          </a:p>
          <a:p>
            <a:pPr>
              <a:lnSpc>
                <a:spcPct val="110000"/>
              </a:lnSpc>
              <a:spcBef>
                <a:spcPts val="3000"/>
              </a:spcBef>
            </a:pPr>
            <a:r>
              <a:rPr lang="en-US">
                <a:solidFill>
                  <a:schemeClr val="tx1">
                    <a:lumMod val="75000"/>
                    <a:lumOff val="25000"/>
                  </a:schemeClr>
                </a:solidFill>
              </a:rPr>
              <a:t>Narrower than “offense”</a:t>
            </a:r>
          </a:p>
        </p:txBody>
      </p:sp>
      <p:sp>
        <p:nvSpPr>
          <p:cNvPr id="5" name="Content Placeholder 4">
            <a:extLst>
              <a:ext uri="{FF2B5EF4-FFF2-40B4-BE49-F238E27FC236}">
                <a16:creationId xmlns:a16="http://schemas.microsoft.com/office/drawing/2014/main" id="{0405CE13-CD5B-4C6A-B332-E9FCAB7FD8E7}"/>
              </a:ext>
            </a:extLst>
          </p:cNvPr>
          <p:cNvSpPr>
            <a:spLocks noGrp="1"/>
          </p:cNvSpPr>
          <p:nvPr>
            <p:ph sz="half" idx="2"/>
            <p:custDataLst>
              <p:tags r:id="rId4"/>
            </p:custDataLst>
          </p:nvPr>
        </p:nvSpPr>
        <p:spPr>
          <a:xfrm>
            <a:off x="6280486" y="1834482"/>
            <a:ext cx="5714998" cy="4351338"/>
          </a:xfrm>
        </p:spPr>
        <p:txBody>
          <a:bodyPr>
            <a:normAutofit/>
          </a:bodyPr>
          <a:lstStyle/>
          <a:p>
            <a:pPr marL="0" indent="0" algn="ctr">
              <a:lnSpc>
                <a:spcPct val="110000"/>
              </a:lnSpc>
              <a:spcBef>
                <a:spcPts val="3000"/>
              </a:spcBef>
              <a:buNone/>
            </a:pPr>
            <a:r>
              <a:rPr lang="en-US" sz="4000" b="1">
                <a:solidFill>
                  <a:schemeClr val="tx2"/>
                </a:solidFill>
              </a:rPr>
              <a:t>Offense</a:t>
            </a:r>
          </a:p>
          <a:p>
            <a:pPr>
              <a:lnSpc>
                <a:spcPct val="110000"/>
              </a:lnSpc>
              <a:spcBef>
                <a:spcPts val="3000"/>
              </a:spcBef>
            </a:pPr>
            <a:r>
              <a:rPr lang="en-US">
                <a:solidFill>
                  <a:schemeClr val="tx1">
                    <a:lumMod val="75000"/>
                    <a:lumOff val="25000"/>
                  </a:schemeClr>
                </a:solidFill>
              </a:rPr>
              <a:t>Includes the offense of conviction and all relevant conduct</a:t>
            </a:r>
          </a:p>
          <a:p>
            <a:pPr>
              <a:lnSpc>
                <a:spcPct val="110000"/>
              </a:lnSpc>
              <a:spcBef>
                <a:spcPts val="3000"/>
              </a:spcBef>
            </a:pPr>
            <a:r>
              <a:rPr lang="en-US">
                <a:solidFill>
                  <a:schemeClr val="tx1">
                    <a:lumMod val="75000"/>
                    <a:lumOff val="25000"/>
                  </a:schemeClr>
                </a:solidFill>
              </a:rPr>
              <a:t>Broader than “offense of conviction”</a:t>
            </a:r>
          </a:p>
        </p:txBody>
      </p:sp>
    </p:spTree>
    <p:custDataLst>
      <p:tags r:id="rId1"/>
    </p:custDataLst>
    <p:extLst>
      <p:ext uri="{BB962C8B-B14F-4D97-AF65-F5344CB8AC3E}">
        <p14:creationId xmlns:p14="http://schemas.microsoft.com/office/powerpoint/2010/main" val="1685392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title"/>
            <p:custDataLst>
              <p:tags r:id="rId2"/>
            </p:custDataLst>
          </p:nvPr>
        </p:nvSpPr>
        <p:spPr>
          <a:xfrm>
            <a:off x="1247503" y="2855776"/>
            <a:ext cx="10515600" cy="1325563"/>
          </a:xfrm>
        </p:spPr>
        <p:txBody>
          <a:bodyPr>
            <a:noAutofit/>
          </a:bodyPr>
          <a:lstStyle/>
          <a:p>
            <a:r>
              <a:rPr lang="en-US" sz="5400" b="1">
                <a:solidFill>
                  <a:schemeClr val="tx1">
                    <a:lumMod val="65000"/>
                    <a:lumOff val="35000"/>
                  </a:schemeClr>
                </a:solidFill>
              </a:rPr>
              <a:t>Firearms Guideline</a:t>
            </a:r>
            <a:br>
              <a:rPr lang="en-US" sz="5400" b="1">
                <a:solidFill>
                  <a:schemeClr val="tx1">
                    <a:lumMod val="65000"/>
                    <a:lumOff val="35000"/>
                  </a:schemeClr>
                </a:solidFill>
              </a:rPr>
            </a:br>
            <a:r>
              <a:rPr lang="en-US" sz="5400" b="1">
                <a:solidFill>
                  <a:schemeClr val="tx1">
                    <a:lumMod val="65000"/>
                    <a:lumOff val="35000"/>
                  </a:schemeClr>
                </a:solidFill>
              </a:rPr>
              <a:t>USSG </a:t>
            </a:r>
            <a:r>
              <a:rPr lang="en-US" sz="5400" b="1">
                <a:solidFill>
                  <a:schemeClr val="tx1">
                    <a:lumMod val="65000"/>
                    <a:lumOff val="35000"/>
                  </a:schemeClr>
                </a:solidFill>
                <a:latin typeface="Calibri" panose="020F0502020204030204" pitchFamily="34" charset="0"/>
                <a:cs typeface="Calibri" panose="020F0502020204030204" pitchFamily="34" charset="0"/>
              </a:rPr>
              <a:t>§</a:t>
            </a:r>
            <a:r>
              <a:rPr lang="en-US" sz="5400" b="1">
                <a:solidFill>
                  <a:schemeClr val="tx1">
                    <a:lumMod val="65000"/>
                    <a:lumOff val="35000"/>
                  </a:schemeClr>
                </a:solidFill>
              </a:rPr>
              <a:t>2K2.1</a:t>
            </a:r>
            <a:endParaRPr lang="en-US" b="1">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32405590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0030D6-7549-42E0-8F35-15ACBE4A12B0}"/>
              </a:ext>
            </a:extLst>
          </p:cNvPr>
          <p:cNvSpPr/>
          <p:nvPr>
            <p:custDataLst>
              <p:tags r:id="rId2"/>
            </p:custDataLst>
          </p:nvPr>
        </p:nvSpPr>
        <p:spPr>
          <a:xfrm>
            <a:off x="1275347" y="1070811"/>
            <a:ext cx="4231105" cy="1997242"/>
          </a:xfrm>
          <a:prstGeom prst="rect">
            <a:avLst/>
          </a:prstGeom>
          <a:solidFill>
            <a:schemeClr val="tx2">
              <a:lumMod val="75000"/>
            </a:schemeClr>
          </a:solidFill>
          <a:ln>
            <a:solidFill>
              <a:schemeClr val="tx2">
                <a:lumMod val="50000"/>
              </a:schemeClr>
            </a:solidFill>
          </a:ln>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Base offense level</a:t>
            </a:r>
          </a:p>
        </p:txBody>
      </p:sp>
      <p:sp>
        <p:nvSpPr>
          <p:cNvPr id="5" name="Rectangle 4">
            <a:extLst>
              <a:ext uri="{FF2B5EF4-FFF2-40B4-BE49-F238E27FC236}">
                <a16:creationId xmlns:a16="http://schemas.microsoft.com/office/drawing/2014/main" id="{9F47F964-09B9-4187-9B3F-C44610A5FC63}"/>
              </a:ext>
            </a:extLst>
          </p:cNvPr>
          <p:cNvSpPr/>
          <p:nvPr>
            <p:custDataLst>
              <p:tags r:id="rId3"/>
            </p:custDataLst>
          </p:nvPr>
        </p:nvSpPr>
        <p:spPr>
          <a:xfrm>
            <a:off x="6685547" y="3789947"/>
            <a:ext cx="4231105" cy="1997242"/>
          </a:xfrm>
          <a:prstGeom prst="rect">
            <a:avLst/>
          </a:prstGeom>
          <a:solidFill>
            <a:schemeClr val="tx2">
              <a:lumMod val="75000"/>
            </a:schemeClr>
          </a:solidFill>
          <a:ln>
            <a:solidFill>
              <a:schemeClr val="tx2">
                <a:lumMod val="50000"/>
              </a:schemeClr>
            </a:solidFill>
          </a:ln>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Use of a firearm in connection with another offense</a:t>
            </a:r>
          </a:p>
        </p:txBody>
      </p:sp>
      <p:sp>
        <p:nvSpPr>
          <p:cNvPr id="6" name="Rectangle 5">
            <a:extLst>
              <a:ext uri="{FF2B5EF4-FFF2-40B4-BE49-F238E27FC236}">
                <a16:creationId xmlns:a16="http://schemas.microsoft.com/office/drawing/2014/main" id="{56D7AC3E-609F-4327-9D7B-E0965FBEA0EA}"/>
              </a:ext>
            </a:extLst>
          </p:cNvPr>
          <p:cNvSpPr/>
          <p:nvPr>
            <p:custDataLst>
              <p:tags r:id="rId4"/>
            </p:custDataLst>
          </p:nvPr>
        </p:nvSpPr>
        <p:spPr>
          <a:xfrm>
            <a:off x="6685548" y="1070811"/>
            <a:ext cx="4231105" cy="1997242"/>
          </a:xfrm>
          <a:prstGeom prst="rect">
            <a:avLst/>
          </a:prstGeom>
          <a:solidFill>
            <a:schemeClr val="tx2">
              <a:lumMod val="75000"/>
            </a:schemeClr>
          </a:solidFill>
          <a:ln>
            <a:solidFill>
              <a:schemeClr val="tx2">
                <a:lumMod val="50000"/>
              </a:schemeClr>
            </a:solidFill>
          </a:ln>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Calibri" panose="020F0502020204030204" pitchFamily="34" charset="0"/>
                <a:cs typeface="Calibri" panose="020F0502020204030204" pitchFamily="34" charset="0"/>
              </a:rPr>
              <a:t>Stolen or obliterated serial number</a:t>
            </a:r>
          </a:p>
        </p:txBody>
      </p:sp>
      <p:sp>
        <p:nvSpPr>
          <p:cNvPr id="7" name="Rectangle 6">
            <a:extLst>
              <a:ext uri="{FF2B5EF4-FFF2-40B4-BE49-F238E27FC236}">
                <a16:creationId xmlns:a16="http://schemas.microsoft.com/office/drawing/2014/main" id="{8FB39FA1-E6F4-427C-8F22-BD4454FFA2AB}"/>
              </a:ext>
            </a:extLst>
          </p:cNvPr>
          <p:cNvSpPr/>
          <p:nvPr>
            <p:custDataLst>
              <p:tags r:id="rId5"/>
            </p:custDataLst>
          </p:nvPr>
        </p:nvSpPr>
        <p:spPr>
          <a:xfrm>
            <a:off x="1275347" y="3789947"/>
            <a:ext cx="4231105" cy="1997242"/>
          </a:xfrm>
          <a:prstGeom prst="rect">
            <a:avLst/>
          </a:prstGeom>
          <a:solidFill>
            <a:schemeClr val="tx2">
              <a:lumMod val="75000"/>
            </a:schemeClr>
          </a:solidFill>
          <a:ln>
            <a:solidFill>
              <a:schemeClr val="tx2">
                <a:lumMod val="50000"/>
              </a:schemeClr>
            </a:solidFill>
          </a:ln>
          <a:effectLst>
            <a:outerShdw blurRad="76200" dist="469900" dir="2040000" sx="91000" sy="91000" algn="ctr" rotWithShape="0">
              <a:srgbClr val="000000">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Trafficking in firearms</a:t>
            </a:r>
          </a:p>
        </p:txBody>
      </p:sp>
      <p:sp>
        <p:nvSpPr>
          <p:cNvPr id="8" name="Rectangle 7">
            <a:extLst>
              <a:ext uri="{FF2B5EF4-FFF2-40B4-BE49-F238E27FC236}">
                <a16:creationId xmlns:a16="http://schemas.microsoft.com/office/drawing/2014/main" id="{8742ABC6-AFBF-4FF3-8718-D711E9F630C0}"/>
              </a:ext>
            </a:extLst>
          </p:cNvPr>
          <p:cNvSpPr/>
          <p:nvPr>
            <p:custDataLst>
              <p:tags r:id="rId6"/>
            </p:custDataLst>
          </p:nvPr>
        </p:nvSpPr>
        <p:spPr>
          <a:xfrm>
            <a:off x="3980447" y="2737184"/>
            <a:ext cx="4231105" cy="1383632"/>
          </a:xfrm>
          <a:prstGeom prst="rect">
            <a:avLst/>
          </a:prstGeom>
          <a:solidFill>
            <a:schemeClr val="tx2"/>
          </a:solidFill>
          <a:ln>
            <a:solidFill>
              <a:schemeClr val="tx2">
                <a:lumMod val="50000"/>
              </a:schemeClr>
            </a:solidFill>
          </a:ln>
          <a:effectLst>
            <a:outerShdw blurRad="50800" dist="254000" dir="294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a:solidFill>
                  <a:schemeClr val="bg1"/>
                </a:solidFill>
              </a:rPr>
              <a:t>Common </a:t>
            </a:r>
            <a:r>
              <a:rPr lang="en-US" sz="2800" b="1">
                <a:solidFill>
                  <a:schemeClr val="bg1"/>
                </a:solidFill>
                <a:latin typeface="Calibri" panose="020F0502020204030204" pitchFamily="34" charset="0"/>
                <a:cs typeface="Calibri" panose="020F0502020204030204" pitchFamily="34" charset="0"/>
              </a:rPr>
              <a:t>§</a:t>
            </a:r>
            <a:r>
              <a:rPr lang="en-US" sz="2800" b="1">
                <a:solidFill>
                  <a:schemeClr val="bg1"/>
                </a:solidFill>
              </a:rPr>
              <a:t>2K2.1 Application Issues</a:t>
            </a:r>
            <a:endParaRPr lang="en-US" sz="2800">
              <a:solidFill>
                <a:schemeClr val="bg1"/>
              </a:solidFill>
            </a:endParaRPr>
          </a:p>
        </p:txBody>
      </p:sp>
    </p:spTree>
    <p:custDataLst>
      <p:tags r:id="rId1"/>
    </p:custDataLst>
    <p:extLst>
      <p:ext uri="{BB962C8B-B14F-4D97-AF65-F5344CB8AC3E}">
        <p14:creationId xmlns:p14="http://schemas.microsoft.com/office/powerpoint/2010/main" val="3654765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0D50-218A-4F1D-80FE-D955F2EE410A}"/>
              </a:ext>
            </a:extLst>
          </p:cNvPr>
          <p:cNvSpPr>
            <a:spLocks noGrp="1"/>
          </p:cNvSpPr>
          <p:nvPr>
            <p:ph type="title"/>
            <p:custDataLst>
              <p:tags r:id="rId2"/>
            </p:custDataLst>
          </p:nvPr>
        </p:nvSpPr>
        <p:spPr>
          <a:xfrm>
            <a:off x="1896605" y="365125"/>
            <a:ext cx="8398790" cy="1325563"/>
          </a:xfrm>
        </p:spPr>
        <p:txBody>
          <a:bodyPr/>
          <a:lstStyle/>
          <a:p>
            <a:r>
              <a:rPr lang="en-US" b="1"/>
              <a:t>Base Offense Level Determined By Various Factors</a:t>
            </a:r>
          </a:p>
        </p:txBody>
      </p:sp>
      <p:sp>
        <p:nvSpPr>
          <p:cNvPr id="3" name="Content Placeholder 2">
            <a:extLst>
              <a:ext uri="{FF2B5EF4-FFF2-40B4-BE49-F238E27FC236}">
                <a16:creationId xmlns:a16="http://schemas.microsoft.com/office/drawing/2014/main" id="{05849920-7166-4BE2-9710-33882806D590}"/>
              </a:ext>
            </a:extLst>
          </p:cNvPr>
          <p:cNvSpPr>
            <a:spLocks noGrp="1"/>
          </p:cNvSpPr>
          <p:nvPr>
            <p:ph idx="1"/>
            <p:custDataLst>
              <p:tags r:id="rId3"/>
            </p:custDataLst>
          </p:nvPr>
        </p:nvSpPr>
        <p:spPr>
          <a:xfrm>
            <a:off x="838200" y="1690688"/>
            <a:ext cx="10515600" cy="4667250"/>
          </a:xfrm>
        </p:spPr>
        <p:txBody>
          <a:bodyPr>
            <a:noAutofit/>
          </a:bodyPr>
          <a:lstStyle/>
          <a:p>
            <a:pPr marL="0" indent="0">
              <a:spcAft>
                <a:spcPts val="1200"/>
              </a:spcAft>
              <a:buNone/>
            </a:pPr>
            <a:r>
              <a:rPr lang="en-US" sz="3600" b="1">
                <a:solidFill>
                  <a:schemeClr val="accent1"/>
                </a:solidFill>
                <a:latin typeface="+mj-lt"/>
              </a:rPr>
              <a:t>Status</a:t>
            </a:r>
          </a:p>
          <a:p>
            <a:pPr lvl="1">
              <a:spcBef>
                <a:spcPct val="0"/>
              </a:spcBef>
            </a:pPr>
            <a:r>
              <a:rPr lang="en-US" sz="3600">
                <a:solidFill>
                  <a:schemeClr val="tx1">
                    <a:lumMod val="75000"/>
                    <a:lumOff val="25000"/>
                  </a:schemeClr>
                </a:solidFill>
                <a:latin typeface="+mj-lt"/>
              </a:rPr>
              <a:t>“felon-in-possession” </a:t>
            </a:r>
          </a:p>
          <a:p>
            <a:pPr marL="688975" lvl="1">
              <a:spcBef>
                <a:spcPct val="0"/>
              </a:spcBef>
            </a:pPr>
            <a:r>
              <a:rPr lang="en-US" sz="3600">
                <a:solidFill>
                  <a:schemeClr val="tx1">
                    <a:lumMod val="75000"/>
                    <a:lumOff val="25000"/>
                  </a:schemeClr>
                </a:solidFill>
                <a:latin typeface="+mj-lt"/>
              </a:rPr>
              <a:t>“straw purchaser”</a:t>
            </a:r>
            <a:endParaRPr lang="en-US" sz="4000">
              <a:solidFill>
                <a:schemeClr val="tx1">
                  <a:lumMod val="75000"/>
                  <a:lumOff val="25000"/>
                </a:schemeClr>
              </a:solidFill>
              <a:latin typeface="+mj-lt"/>
            </a:endParaRPr>
          </a:p>
          <a:p>
            <a:pPr marL="0" indent="0">
              <a:spcBef>
                <a:spcPts val="2400"/>
              </a:spcBef>
              <a:spcAft>
                <a:spcPts val="1200"/>
              </a:spcAft>
              <a:buNone/>
            </a:pPr>
            <a:r>
              <a:rPr lang="en-US" sz="3600" b="1">
                <a:solidFill>
                  <a:schemeClr val="accent1"/>
                </a:solidFill>
                <a:latin typeface="+mj-lt"/>
              </a:rPr>
              <a:t>Type of firearm</a:t>
            </a:r>
          </a:p>
          <a:p>
            <a:pPr marL="0" indent="0">
              <a:spcBef>
                <a:spcPts val="2400"/>
              </a:spcBef>
              <a:spcAft>
                <a:spcPts val="1200"/>
              </a:spcAft>
              <a:buNone/>
            </a:pPr>
            <a:r>
              <a:rPr lang="en-US" sz="3600" b="1">
                <a:solidFill>
                  <a:schemeClr val="accent1"/>
                </a:solidFill>
                <a:latin typeface="+mj-lt"/>
              </a:rPr>
              <a:t>Prior convictions  </a:t>
            </a:r>
          </a:p>
          <a:p>
            <a:pPr marL="688975">
              <a:spcBef>
                <a:spcPts val="0"/>
              </a:spcBef>
            </a:pPr>
            <a:r>
              <a:rPr lang="en-US" sz="3600">
                <a:solidFill>
                  <a:schemeClr val="tx1">
                    <a:lumMod val="75000"/>
                    <a:lumOff val="25000"/>
                  </a:schemeClr>
                </a:solidFill>
                <a:latin typeface="+mj-lt"/>
              </a:rPr>
              <a:t>“crimes of violence”</a:t>
            </a:r>
          </a:p>
          <a:p>
            <a:pPr marL="688975">
              <a:spcBef>
                <a:spcPts val="0"/>
              </a:spcBef>
            </a:pPr>
            <a:r>
              <a:rPr lang="en-US" sz="3600">
                <a:solidFill>
                  <a:schemeClr val="tx1">
                    <a:lumMod val="75000"/>
                    <a:lumOff val="25000"/>
                  </a:schemeClr>
                </a:solidFill>
                <a:latin typeface="+mj-lt"/>
              </a:rPr>
              <a:t>“controlled substance offenses”</a:t>
            </a:r>
          </a:p>
          <a:p>
            <a:endParaRPr lang="en-US"/>
          </a:p>
        </p:txBody>
      </p:sp>
    </p:spTree>
    <p:custDataLst>
      <p:tags r:id="rId1"/>
    </p:custDataLst>
    <p:extLst>
      <p:ext uri="{BB962C8B-B14F-4D97-AF65-F5344CB8AC3E}">
        <p14:creationId xmlns:p14="http://schemas.microsoft.com/office/powerpoint/2010/main" val="14952897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E90C-1EE5-4D73-B68A-CC81BE3D6B6F}"/>
              </a:ext>
            </a:extLst>
          </p:cNvPr>
          <p:cNvSpPr>
            <a:spLocks noGrp="1"/>
          </p:cNvSpPr>
          <p:nvPr>
            <p:ph type="title"/>
            <p:custDataLst>
              <p:tags r:id="rId2"/>
            </p:custDataLst>
          </p:nvPr>
        </p:nvSpPr>
        <p:spPr>
          <a:xfrm>
            <a:off x="838200" y="436430"/>
            <a:ext cx="10515600" cy="1325563"/>
          </a:xfrm>
        </p:spPr>
        <p:txBody>
          <a:bodyPr>
            <a:normAutofit/>
          </a:bodyPr>
          <a:lstStyle/>
          <a:p>
            <a:r>
              <a:rPr lang="en-US" b="1"/>
              <a:t>Stolen Gun/Obliterated Serial Number SOC</a:t>
            </a:r>
            <a:br>
              <a:rPr lang="en-US"/>
            </a:br>
            <a:r>
              <a:rPr lang="en-US" sz="3200" b="1">
                <a:solidFill>
                  <a:schemeClr val="accent1"/>
                </a:solidFill>
              </a:rPr>
              <a:t>§2K2.1(b)(4), App. Note 8</a:t>
            </a:r>
            <a:endParaRPr lang="en-US" b="1">
              <a:solidFill>
                <a:schemeClr val="accent1"/>
              </a:solidFill>
            </a:endParaRPr>
          </a:p>
        </p:txBody>
      </p:sp>
      <p:sp>
        <p:nvSpPr>
          <p:cNvPr id="3" name="Rectangle 2">
            <a:extLst>
              <a:ext uri="{FF2B5EF4-FFF2-40B4-BE49-F238E27FC236}">
                <a16:creationId xmlns:a16="http://schemas.microsoft.com/office/drawing/2014/main" id="{6C200F93-93FD-411B-96C6-59AA0ABB83EE}"/>
              </a:ext>
            </a:extLst>
          </p:cNvPr>
          <p:cNvSpPr/>
          <p:nvPr>
            <p:custDataLst>
              <p:tags r:id="rId3"/>
            </p:custDataLst>
          </p:nvPr>
        </p:nvSpPr>
        <p:spPr>
          <a:xfrm>
            <a:off x="609600" y="2044629"/>
            <a:ext cx="4125617" cy="584775"/>
          </a:xfrm>
          <a:prstGeom prst="rect">
            <a:avLst/>
          </a:prstGeom>
        </p:spPr>
        <p:txBody>
          <a:bodyPr wrap="none">
            <a:spAutoFit/>
          </a:bodyPr>
          <a:lstStyle/>
          <a:p>
            <a:pPr defTabSz="457200">
              <a:spcBef>
                <a:spcPts val="9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b="1">
                <a:solidFill>
                  <a:schemeClr val="tx1">
                    <a:lumMod val="75000"/>
                    <a:lumOff val="25000"/>
                  </a:schemeClr>
                </a:solidFill>
              </a:rPr>
              <a:t>Strict liability standard </a:t>
            </a:r>
          </a:p>
        </p:txBody>
      </p:sp>
      <p:sp>
        <p:nvSpPr>
          <p:cNvPr id="8" name="TextBox 7">
            <a:extLst>
              <a:ext uri="{FF2B5EF4-FFF2-40B4-BE49-F238E27FC236}">
                <a16:creationId xmlns:a16="http://schemas.microsoft.com/office/drawing/2014/main" id="{C270F134-DB2B-4E20-95FA-70ADC4BFDE77}"/>
              </a:ext>
            </a:extLst>
          </p:cNvPr>
          <p:cNvSpPr txBox="1"/>
          <p:nvPr/>
        </p:nvSpPr>
        <p:spPr>
          <a:xfrm>
            <a:off x="3048000" y="5894287"/>
            <a:ext cx="6096000"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A02432"/>
                </a:solidFill>
                <a:effectLst/>
                <a:uLnTx/>
                <a:uFillTx/>
                <a:latin typeface="Calibri"/>
                <a:ea typeface="+mn-ea"/>
                <a:cs typeface="+mn-cs"/>
              </a:rPr>
              <a:t>(</a:t>
            </a:r>
            <a:r>
              <a:rPr kumimoji="0" lang="en-US" sz="2800" b="1" i="0" u="sng" strike="noStrike" kern="1200" cap="none" spc="0" normalizeH="0" baseline="0" noProof="0">
                <a:ln>
                  <a:noFill/>
                </a:ln>
                <a:solidFill>
                  <a:srgbClr val="A02432"/>
                </a:solidFill>
                <a:effectLst/>
                <a:uLnTx/>
                <a:uFillTx/>
                <a:latin typeface="Calibri"/>
                <a:ea typeface="+mn-ea"/>
                <a:cs typeface="+mn-cs"/>
              </a:rPr>
              <a:t>cannot</a:t>
            </a:r>
            <a:r>
              <a:rPr kumimoji="0" lang="en-US" sz="2800" b="1" i="0" u="none" strike="noStrike" kern="1200" cap="none" spc="0" normalizeH="0" baseline="0" noProof="0">
                <a:ln>
                  <a:noFill/>
                </a:ln>
                <a:solidFill>
                  <a:srgbClr val="A02432"/>
                </a:solidFill>
                <a:effectLst/>
                <a:uLnTx/>
                <a:uFillTx/>
                <a:latin typeface="Calibri"/>
                <a:ea typeface="+mn-ea"/>
                <a:cs typeface="+mn-cs"/>
              </a:rPr>
              <a:t> give both; use the greater)</a:t>
            </a:r>
          </a:p>
        </p:txBody>
      </p:sp>
      <p:sp>
        <p:nvSpPr>
          <p:cNvPr id="10" name="TextBox 9">
            <a:extLst>
              <a:ext uri="{FF2B5EF4-FFF2-40B4-BE49-F238E27FC236}">
                <a16:creationId xmlns:a16="http://schemas.microsoft.com/office/drawing/2014/main" id="{10882140-31C8-464A-8BF0-F5FBF32F04B7}"/>
              </a:ext>
            </a:extLst>
          </p:cNvPr>
          <p:cNvSpPr txBox="1"/>
          <p:nvPr/>
        </p:nvSpPr>
        <p:spPr>
          <a:xfrm>
            <a:off x="609600" y="2987283"/>
            <a:ext cx="6096000" cy="523220"/>
          </a:xfrm>
          <a:prstGeom prst="rect">
            <a:avLst/>
          </a:prstGeom>
          <a:noFill/>
        </p:spPr>
        <p:txBody>
          <a:bodyPr wrap="square">
            <a:spAutoFit/>
          </a:bodyPr>
          <a:lstStyle/>
          <a:p>
            <a:pPr marL="0" indent="0" defTabSz="457200">
              <a:spcBef>
                <a:spcPts val="900"/>
              </a:spcBef>
              <a:buFont typeface="Arial" panose="020B0604020202020204" pitchFamily="34"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a:solidFill>
                  <a:schemeClr val="tx1">
                    <a:lumMod val="75000"/>
                    <a:lumOff val="25000"/>
                  </a:schemeClr>
                </a:solidFill>
              </a:rPr>
              <a:t>If any firearm: </a:t>
            </a:r>
          </a:p>
        </p:txBody>
      </p:sp>
      <p:sp>
        <p:nvSpPr>
          <p:cNvPr id="11" name="Rectangle 10">
            <a:extLst>
              <a:ext uri="{FF2B5EF4-FFF2-40B4-BE49-F238E27FC236}">
                <a16:creationId xmlns:a16="http://schemas.microsoft.com/office/drawing/2014/main" id="{48FAEDED-6FE1-4D5B-8502-106050AF56A8}"/>
              </a:ext>
            </a:extLst>
          </p:cNvPr>
          <p:cNvSpPr/>
          <p:nvPr/>
        </p:nvSpPr>
        <p:spPr>
          <a:xfrm>
            <a:off x="1478844" y="3616666"/>
            <a:ext cx="3905955" cy="195417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solidFill>
                  <a:schemeClr val="tx1">
                    <a:lumMod val="75000"/>
                    <a:lumOff val="25000"/>
                  </a:schemeClr>
                </a:solidFill>
              </a:rPr>
              <a:t>was stolen, </a:t>
            </a:r>
            <a:br>
              <a:rPr lang="en-GB" sz="3200">
                <a:solidFill>
                  <a:schemeClr val="tx1">
                    <a:lumMod val="75000"/>
                    <a:lumOff val="25000"/>
                  </a:schemeClr>
                </a:solidFill>
              </a:rPr>
            </a:br>
            <a:r>
              <a:rPr lang="en-GB" sz="3200" b="1">
                <a:solidFill>
                  <a:schemeClr val="tx2"/>
                </a:solidFill>
              </a:rPr>
              <a:t>increase by 2 levels</a:t>
            </a:r>
          </a:p>
        </p:txBody>
      </p:sp>
      <p:sp>
        <p:nvSpPr>
          <p:cNvPr id="12" name="Rectangle 11">
            <a:extLst>
              <a:ext uri="{FF2B5EF4-FFF2-40B4-BE49-F238E27FC236}">
                <a16:creationId xmlns:a16="http://schemas.microsoft.com/office/drawing/2014/main" id="{05C7A606-AF5A-4928-9BDE-C48FFBC688AC}"/>
              </a:ext>
            </a:extLst>
          </p:cNvPr>
          <p:cNvSpPr/>
          <p:nvPr/>
        </p:nvSpPr>
        <p:spPr>
          <a:xfrm>
            <a:off x="6920089" y="3616667"/>
            <a:ext cx="4233333" cy="195417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indent="0" defTabSz="457200">
              <a:spcBef>
                <a:spcPts val="900"/>
              </a:spcBef>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3200">
                <a:solidFill>
                  <a:schemeClr val="tx1">
                    <a:lumMod val="75000"/>
                    <a:lumOff val="25000"/>
                  </a:schemeClr>
                </a:solidFill>
              </a:rPr>
              <a:t>had an altered or obliterated serial number, </a:t>
            </a:r>
            <a:br>
              <a:rPr lang="en-GB" sz="3200">
                <a:solidFill>
                  <a:schemeClr val="tx1">
                    <a:lumMod val="75000"/>
                    <a:lumOff val="25000"/>
                  </a:schemeClr>
                </a:solidFill>
              </a:rPr>
            </a:br>
            <a:r>
              <a:rPr lang="en-GB" sz="3200" b="1">
                <a:solidFill>
                  <a:schemeClr val="tx2"/>
                </a:solidFill>
              </a:rPr>
              <a:t>increase by 4 levels.</a:t>
            </a:r>
          </a:p>
        </p:txBody>
      </p:sp>
      <p:sp>
        <p:nvSpPr>
          <p:cNvPr id="13" name="TextBox 12">
            <a:extLst>
              <a:ext uri="{FF2B5EF4-FFF2-40B4-BE49-F238E27FC236}">
                <a16:creationId xmlns:a16="http://schemas.microsoft.com/office/drawing/2014/main" id="{C3ED3358-D8D1-4FD9-9381-EC8A0A0B4C07}"/>
              </a:ext>
            </a:extLst>
          </p:cNvPr>
          <p:cNvSpPr txBox="1"/>
          <p:nvPr/>
        </p:nvSpPr>
        <p:spPr>
          <a:xfrm>
            <a:off x="5756445" y="3885867"/>
            <a:ext cx="1050758" cy="707886"/>
          </a:xfrm>
          <a:prstGeom prst="rect">
            <a:avLst/>
          </a:prstGeom>
          <a:noFill/>
        </p:spPr>
        <p:txBody>
          <a:bodyPr wrap="square" rtlCol="0">
            <a:spAutoFit/>
          </a:bodyPr>
          <a:lstStyle/>
          <a:p>
            <a:r>
              <a:rPr lang="en-US" sz="4000" b="1">
                <a:solidFill>
                  <a:schemeClr val="accent1"/>
                </a:solidFill>
              </a:rPr>
              <a:t>OR</a:t>
            </a:r>
          </a:p>
        </p:txBody>
      </p:sp>
    </p:spTree>
    <p:custDataLst>
      <p:tags r:id="rId1"/>
    </p:custDataLst>
    <p:extLst>
      <p:ext uri="{BB962C8B-B14F-4D97-AF65-F5344CB8AC3E}">
        <p14:creationId xmlns:p14="http://schemas.microsoft.com/office/powerpoint/2010/main" val="168814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animBg="1"/>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2928-69E3-452B-9A22-EAF83BEA30E6}"/>
              </a:ext>
            </a:extLst>
          </p:cNvPr>
          <p:cNvSpPr>
            <a:spLocks noGrp="1"/>
          </p:cNvSpPr>
          <p:nvPr>
            <p:ph type="title"/>
            <p:custDataLst>
              <p:tags r:id="rId2"/>
            </p:custDataLst>
          </p:nvPr>
        </p:nvSpPr>
        <p:spPr>
          <a:xfrm>
            <a:off x="604284" y="446569"/>
            <a:ext cx="10515600" cy="1212111"/>
          </a:xfrm>
        </p:spPr>
        <p:txBody>
          <a:bodyPr>
            <a:normAutofit fontScale="90000"/>
          </a:bodyPr>
          <a:lstStyle/>
          <a:p>
            <a:pPr algn="ctr"/>
            <a:r>
              <a:rPr lang="en-GB" sz="5300" b="1">
                <a:solidFill>
                  <a:schemeClr val="tx1">
                    <a:lumMod val="75000"/>
                    <a:lumOff val="25000"/>
                  </a:schemeClr>
                </a:solidFill>
              </a:rPr>
              <a:t>Ghost Gun</a:t>
            </a:r>
            <a:br>
              <a:rPr lang="en-GB" b="1">
                <a:solidFill>
                  <a:schemeClr val="tx1">
                    <a:lumMod val="65000"/>
                    <a:lumOff val="35000"/>
                  </a:schemeClr>
                </a:solidFill>
              </a:rPr>
            </a:br>
            <a:r>
              <a:rPr lang="en-GB" sz="3600" b="1">
                <a:solidFill>
                  <a:schemeClr val="accent1"/>
                </a:solidFill>
                <a:latin typeface="Calibri"/>
                <a:cs typeface="Times New Roman" pitchFamily="18" charset="0"/>
              </a:rPr>
              <a:t>What is it?</a:t>
            </a:r>
            <a:endParaRPr lang="en-US" b="1">
              <a:solidFill>
                <a:schemeClr val="accent1"/>
              </a:solidFill>
            </a:endParaRPr>
          </a:p>
        </p:txBody>
      </p:sp>
      <p:pic>
        <p:nvPicPr>
          <p:cNvPr id="4" name="Picture 3">
            <a:extLst>
              <a:ext uri="{FF2B5EF4-FFF2-40B4-BE49-F238E27FC236}">
                <a16:creationId xmlns:a16="http://schemas.microsoft.com/office/drawing/2014/main" id="{7FEB0414-BF7B-47C5-B4D9-9F8F9B99D850}"/>
              </a:ext>
            </a:extLst>
          </p:cNvPr>
          <p:cNvPicPr>
            <a:picLocks noChangeAspect="1"/>
          </p:cNvPicPr>
          <p:nvPr>
            <p:custDataLst>
              <p:tags r:id="rId3"/>
            </p:custDataLst>
          </p:nvPr>
        </p:nvPicPr>
        <p:blipFill>
          <a:blip r:embed="rId6"/>
          <a:stretch>
            <a:fillRect/>
          </a:stretch>
        </p:blipFill>
        <p:spPr>
          <a:xfrm>
            <a:off x="3112387" y="1936011"/>
            <a:ext cx="5967226" cy="4475420"/>
          </a:xfrm>
          <a:prstGeom prst="rect">
            <a:avLst/>
          </a:prstGeom>
        </p:spPr>
      </p:pic>
    </p:spTree>
    <p:custDataLst>
      <p:tags r:id="rId1"/>
    </p:custDataLst>
    <p:extLst>
      <p:ext uri="{BB962C8B-B14F-4D97-AF65-F5344CB8AC3E}">
        <p14:creationId xmlns:p14="http://schemas.microsoft.com/office/powerpoint/2010/main" val="16897491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CC2E5556-86E5-42BD-9279-4A973D62D1DB}"/>
              </a:ext>
            </a:extLst>
          </p:cNvPr>
          <p:cNvSpPr/>
          <p:nvPr>
            <p:custDataLst>
              <p:tags r:id="rId2"/>
            </p:custDataLst>
          </p:nvPr>
        </p:nvSpPr>
        <p:spPr>
          <a:xfrm>
            <a:off x="6986954" y="1289538"/>
            <a:ext cx="5141546" cy="5568462"/>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86944D32-05B1-4108-901B-E7E168E058A7}"/>
              </a:ext>
            </a:extLst>
          </p:cNvPr>
          <p:cNvSpPr>
            <a:spLocks noGrp="1"/>
          </p:cNvSpPr>
          <p:nvPr>
            <p:ph type="title"/>
          </p:nvPr>
        </p:nvSpPr>
        <p:spPr>
          <a:xfrm>
            <a:off x="302358" y="388937"/>
            <a:ext cx="6919057" cy="3139709"/>
          </a:xfrm>
        </p:spPr>
        <p:txBody>
          <a:bodyPr>
            <a:noAutofit/>
          </a:bodyPr>
          <a:lstStyle/>
          <a:p>
            <a:pPr algn="l"/>
            <a:r>
              <a:rPr lang="en-US" sz="2800">
                <a:solidFill>
                  <a:schemeClr val="tx1">
                    <a:lumMod val="75000"/>
                    <a:lumOff val="25000"/>
                  </a:schemeClr>
                </a:solidFill>
              </a:rPr>
              <a:t>Mr. Casper was convicted of Felon in Possession of a Firearm. In this case, the firearm is a “ghost gun.” </a:t>
            </a:r>
            <a:br>
              <a:rPr lang="en-US" sz="2800">
                <a:solidFill>
                  <a:schemeClr val="tx1">
                    <a:lumMod val="75000"/>
                    <a:lumOff val="25000"/>
                  </a:schemeClr>
                </a:solidFill>
              </a:rPr>
            </a:br>
            <a:br>
              <a:rPr lang="en-US" sz="2800">
                <a:solidFill>
                  <a:schemeClr val="tx1">
                    <a:lumMod val="75000"/>
                    <a:lumOff val="25000"/>
                  </a:schemeClr>
                </a:solidFill>
              </a:rPr>
            </a:br>
            <a:r>
              <a:rPr lang="en-US" sz="2800">
                <a:solidFill>
                  <a:schemeClr val="tx1">
                    <a:lumMod val="75000"/>
                    <a:lumOff val="25000"/>
                  </a:schemeClr>
                </a:solidFill>
              </a:rPr>
              <a:t>Should the USPO apply the § 2K2.1(b)(4)(B) enhancement because the firearm has an altered or obliterated serial number?</a:t>
            </a:r>
          </a:p>
        </p:txBody>
      </p:sp>
      <p:sp>
        <p:nvSpPr>
          <p:cNvPr id="3" name="TPAnswers" title="Answer Text">
            <a:extLst>
              <a:ext uri="{FF2B5EF4-FFF2-40B4-BE49-F238E27FC236}">
                <a16:creationId xmlns:a16="http://schemas.microsoft.com/office/drawing/2014/main" id="{6BE93321-3EC7-4012-ADB2-6592E56178A0}"/>
              </a:ext>
            </a:extLst>
          </p:cNvPr>
          <p:cNvSpPr>
            <a:spLocks noGrp="1"/>
          </p:cNvSpPr>
          <p:nvPr>
            <p:ph type="body" idx="1"/>
            <p:custDataLst>
              <p:tags r:id="rId3"/>
            </p:custDataLst>
          </p:nvPr>
        </p:nvSpPr>
        <p:spPr>
          <a:xfrm>
            <a:off x="302358" y="4073769"/>
            <a:ext cx="4683369" cy="1726467"/>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Yes</a:t>
            </a:r>
          </a:p>
          <a:p>
            <a:pPr marL="514350" indent="-514350">
              <a:buFont typeface="Arial" panose="020B0604020202020204" pitchFamily="34" charset="0"/>
              <a:buAutoNum type="alphaUcPeriod"/>
            </a:pPr>
            <a:r>
              <a:rPr lang="en-US">
                <a:solidFill>
                  <a:schemeClr val="tx1">
                    <a:lumMod val="75000"/>
                    <a:lumOff val="25000"/>
                  </a:schemeClr>
                </a:solidFill>
              </a:rPr>
              <a:t>No</a:t>
            </a:r>
          </a:p>
        </p:txBody>
      </p:sp>
      <p:sp>
        <p:nvSpPr>
          <p:cNvPr id="4" name="Slide Number Placeholder 3">
            <a:extLst>
              <a:ext uri="{FF2B5EF4-FFF2-40B4-BE49-F238E27FC236}">
                <a16:creationId xmlns:a16="http://schemas.microsoft.com/office/drawing/2014/main" id="{73CF5772-7278-4C8F-A221-FD0E90F59AF4}"/>
              </a:ext>
            </a:extLst>
          </p:cNvPr>
          <p:cNvSpPr>
            <a:spLocks noGrp="1"/>
          </p:cNvSpPr>
          <p:nvPr>
            <p:ph type="sldNum" sz="quarter" idx="12"/>
          </p:nvPr>
        </p:nvSpPr>
        <p:spPr/>
        <p:txBody>
          <a:bodyPr/>
          <a:lstStyle/>
          <a:p>
            <a:fld id="{3334491F-A120-4808-8251-29C433F17150}" type="slidenum">
              <a:rPr lang="en-US" smtClean="0"/>
              <a:t>27</a:t>
            </a:fld>
            <a:endParaRPr lang="en-US"/>
          </a:p>
        </p:txBody>
      </p:sp>
      <p:sp>
        <p:nvSpPr>
          <p:cNvPr id="5" name="TPPolling" title="Polling Shape">
            <a:extLst>
              <a:ext uri="{FF2B5EF4-FFF2-40B4-BE49-F238E27FC236}">
                <a16:creationId xmlns:a16="http://schemas.microsoft.com/office/drawing/2014/main" id="{40851FBC-A302-41DC-90EE-5168738217E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1" title="Correct Answer Indicator">
            <a:extLst>
              <a:ext uri="{FF2B5EF4-FFF2-40B4-BE49-F238E27FC236}">
                <a16:creationId xmlns:a16="http://schemas.microsoft.com/office/drawing/2014/main" id="{726E6E07-00BB-4437-A43C-6FDE0C33623E}"/>
              </a:ext>
            </a:extLst>
          </p:cNvPr>
          <p:cNvSpPr/>
          <p:nvPr>
            <p:custDataLst>
              <p:tags r:id="rId4"/>
            </p:custDataLst>
          </p:nvPr>
        </p:nvSpPr>
        <p:spPr>
          <a:xfrm rot="10800000">
            <a:off x="-53242" y="4694375"/>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02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A746-3D64-467A-B5AA-0B9DA4670E1A}"/>
              </a:ext>
            </a:extLst>
          </p:cNvPr>
          <p:cNvSpPr>
            <a:spLocks noGrp="1"/>
          </p:cNvSpPr>
          <p:nvPr>
            <p:ph type="title"/>
            <p:custDataLst>
              <p:tags r:id="rId2"/>
            </p:custDataLst>
          </p:nvPr>
        </p:nvSpPr>
        <p:spPr/>
        <p:txBody>
          <a:bodyPr>
            <a:normAutofit/>
          </a:bodyPr>
          <a:lstStyle/>
          <a:p>
            <a:r>
              <a:rPr lang="en-US" b="1"/>
              <a:t>Trafficking Firearms</a:t>
            </a:r>
            <a:br>
              <a:rPr lang="en-US" b="1"/>
            </a:br>
            <a:r>
              <a:rPr lang="en-US" sz="3600" b="1">
                <a:solidFill>
                  <a:schemeClr val="accent1"/>
                </a:solidFill>
              </a:rPr>
              <a:t>Section 2K2.1(b)(5)</a:t>
            </a:r>
            <a:endParaRPr lang="en-US" b="1">
              <a:solidFill>
                <a:schemeClr val="accent1"/>
              </a:solidFill>
            </a:endParaRPr>
          </a:p>
        </p:txBody>
      </p:sp>
      <p:sp>
        <p:nvSpPr>
          <p:cNvPr id="3" name="Text Placeholder 2">
            <a:extLst>
              <a:ext uri="{FF2B5EF4-FFF2-40B4-BE49-F238E27FC236}">
                <a16:creationId xmlns:a16="http://schemas.microsoft.com/office/drawing/2014/main" id="{E4FEB0BF-9B14-4EB8-A038-722DC2B21719}"/>
              </a:ext>
            </a:extLst>
          </p:cNvPr>
          <p:cNvSpPr>
            <a:spLocks noGrp="1"/>
          </p:cNvSpPr>
          <p:nvPr>
            <p:ph type="body" sz="quarter" idx="10"/>
            <p:custDataLst>
              <p:tags r:id="rId3"/>
            </p:custDataLst>
          </p:nvPr>
        </p:nvSpPr>
        <p:spPr>
          <a:xfrm>
            <a:off x="693420" y="2330450"/>
            <a:ext cx="10349718" cy="4162425"/>
          </a:xfrm>
        </p:spPr>
        <p:txBody>
          <a:bodyPr/>
          <a:lstStyle/>
          <a:p>
            <a:pPr marL="0" indent="0" algn="just">
              <a:buNone/>
            </a:pPr>
            <a:r>
              <a:rPr lang="en-US" sz="3600"/>
              <a:t>If the defendant engaged in the trafficking of firearms, </a:t>
            </a:r>
            <a:r>
              <a:rPr lang="en-US" sz="3600" b="1">
                <a:solidFill>
                  <a:schemeClr val="accent1"/>
                </a:solidFill>
              </a:rPr>
              <a:t>increase by 4 levels.</a:t>
            </a:r>
            <a:endParaRPr lang="en-US" sz="3600" b="1"/>
          </a:p>
        </p:txBody>
      </p:sp>
    </p:spTree>
    <p:custDataLst>
      <p:tags r:id="rId1"/>
    </p:custDataLst>
    <p:extLst>
      <p:ext uri="{BB962C8B-B14F-4D97-AF65-F5344CB8AC3E}">
        <p14:creationId xmlns:p14="http://schemas.microsoft.com/office/powerpoint/2010/main" val="3458887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A746-3D64-467A-B5AA-0B9DA4670E1A}"/>
              </a:ext>
            </a:extLst>
          </p:cNvPr>
          <p:cNvSpPr>
            <a:spLocks noGrp="1"/>
          </p:cNvSpPr>
          <p:nvPr>
            <p:ph type="title"/>
            <p:custDataLst>
              <p:tags r:id="rId2"/>
            </p:custDataLst>
          </p:nvPr>
        </p:nvSpPr>
        <p:spPr/>
        <p:txBody>
          <a:bodyPr>
            <a:normAutofit/>
          </a:bodyPr>
          <a:lstStyle/>
          <a:p>
            <a:r>
              <a:rPr lang="en-US" b="1"/>
              <a:t>Trafficking Firearms</a:t>
            </a:r>
            <a:endParaRPr lang="en-US" b="1">
              <a:solidFill>
                <a:schemeClr val="accent1"/>
              </a:solidFill>
            </a:endParaRPr>
          </a:p>
        </p:txBody>
      </p:sp>
      <p:sp>
        <p:nvSpPr>
          <p:cNvPr id="3" name="Text Placeholder 2">
            <a:extLst>
              <a:ext uri="{FF2B5EF4-FFF2-40B4-BE49-F238E27FC236}">
                <a16:creationId xmlns:a16="http://schemas.microsoft.com/office/drawing/2014/main" id="{E4FEB0BF-9B14-4EB8-A038-722DC2B21719}"/>
              </a:ext>
            </a:extLst>
          </p:cNvPr>
          <p:cNvSpPr>
            <a:spLocks noGrp="1"/>
          </p:cNvSpPr>
          <p:nvPr>
            <p:ph type="body" sz="quarter" idx="10"/>
            <p:custDataLst>
              <p:tags r:id="rId3"/>
            </p:custDataLst>
          </p:nvPr>
        </p:nvSpPr>
        <p:spPr>
          <a:xfrm>
            <a:off x="693420" y="1850572"/>
            <a:ext cx="10279380" cy="4642304"/>
          </a:xfrm>
        </p:spPr>
        <p:txBody>
          <a:bodyPr/>
          <a:lstStyle/>
          <a:p>
            <a:pPr marL="0" indent="0" algn="just">
              <a:buNone/>
            </a:pPr>
            <a:r>
              <a:rPr lang="en-US" sz="3600" b="1"/>
              <a:t>Key Points</a:t>
            </a:r>
            <a:r>
              <a:rPr lang="en-US" sz="3600"/>
              <a:t>:</a:t>
            </a:r>
          </a:p>
          <a:p>
            <a:pPr marL="0" indent="0" algn="just">
              <a:buNone/>
            </a:pPr>
            <a:endParaRPr lang="en-US" sz="3600"/>
          </a:p>
          <a:p>
            <a:pPr lvl="1" algn="just"/>
            <a:r>
              <a:rPr lang="en-US" sz="3200"/>
              <a:t>Transfers </a:t>
            </a:r>
            <a:r>
              <a:rPr lang="en-US" sz="3200" b="1">
                <a:solidFill>
                  <a:schemeClr val="accent1"/>
                </a:solidFill>
              </a:rPr>
              <a:t>two</a:t>
            </a:r>
            <a:r>
              <a:rPr lang="en-US" sz="3200"/>
              <a:t> or more firearms to an individual whose possession is unlawful</a:t>
            </a:r>
          </a:p>
          <a:p>
            <a:pPr lvl="1" algn="just"/>
            <a:endParaRPr lang="en-US" sz="3200"/>
          </a:p>
          <a:p>
            <a:pPr lvl="1" algn="just"/>
            <a:r>
              <a:rPr lang="en-US" sz="3200"/>
              <a:t>Unlawful possession is narrowly defined</a:t>
            </a:r>
          </a:p>
          <a:p>
            <a:pPr lvl="1"/>
            <a:endParaRPr lang="en-US" sz="3200"/>
          </a:p>
        </p:txBody>
      </p:sp>
    </p:spTree>
    <p:custDataLst>
      <p:tags r:id="rId1"/>
    </p:custDataLst>
    <p:extLst>
      <p:ext uri="{BB962C8B-B14F-4D97-AF65-F5344CB8AC3E}">
        <p14:creationId xmlns:p14="http://schemas.microsoft.com/office/powerpoint/2010/main" val="148986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7789-45DB-42E2-B46F-A3B64CB952AC}"/>
              </a:ext>
            </a:extLst>
          </p:cNvPr>
          <p:cNvSpPr>
            <a:spLocks noGrp="1"/>
          </p:cNvSpPr>
          <p:nvPr>
            <p:ph type="title"/>
            <p:custDataLst>
              <p:tags r:id="rId2"/>
            </p:custDataLst>
          </p:nvPr>
        </p:nvSpPr>
        <p:spPr/>
        <p:txBody>
          <a:bodyPr/>
          <a:lstStyle/>
          <a:p>
            <a:r>
              <a:rPr lang="en-US" b="1">
                <a:solidFill>
                  <a:schemeClr val="tx1">
                    <a:lumMod val="75000"/>
                    <a:lumOff val="25000"/>
                  </a:schemeClr>
                </a:solidFill>
              </a:rPr>
              <a:t>Learning Objectives</a:t>
            </a:r>
          </a:p>
        </p:txBody>
      </p:sp>
      <p:sp>
        <p:nvSpPr>
          <p:cNvPr id="3" name="Content Placeholder 2">
            <a:extLst>
              <a:ext uri="{FF2B5EF4-FFF2-40B4-BE49-F238E27FC236}">
                <a16:creationId xmlns:a16="http://schemas.microsoft.com/office/drawing/2014/main" id="{C87A42DD-F3B6-476F-8AC0-26DE08ADC7C1}"/>
              </a:ext>
            </a:extLst>
          </p:cNvPr>
          <p:cNvSpPr>
            <a:spLocks noGrp="1"/>
          </p:cNvSpPr>
          <p:nvPr>
            <p:ph idx="1"/>
            <p:custDataLst>
              <p:tags r:id="rId3"/>
            </p:custDataLst>
          </p:nvPr>
        </p:nvSpPr>
        <p:spPr>
          <a:xfrm>
            <a:off x="838200" y="1867547"/>
            <a:ext cx="10979258" cy="4309416"/>
          </a:xfrm>
        </p:spPr>
        <p:txBody>
          <a:bodyPr vert="horz" lIns="91440" tIns="45720" rIns="91440" bIns="45720" rtlCol="0" anchor="t">
            <a:noAutofit/>
          </a:bodyPr>
          <a:lstStyle/>
          <a:p>
            <a:pPr marL="0" indent="0">
              <a:buNone/>
            </a:pPr>
            <a:r>
              <a:rPr lang="en-US">
                <a:solidFill>
                  <a:schemeClr val="tx1">
                    <a:lumMod val="75000"/>
                    <a:lumOff val="25000"/>
                  </a:schemeClr>
                </a:solidFill>
              </a:rPr>
              <a:t>Your active engagement in this session will empower you to:</a:t>
            </a:r>
          </a:p>
          <a:p>
            <a:pPr marL="0" indent="0">
              <a:buNone/>
            </a:pPr>
            <a:r>
              <a:rPr lang="en-US" sz="1400" b="1">
                <a:solidFill>
                  <a:schemeClr val="tx1">
                    <a:lumMod val="75000"/>
                    <a:lumOff val="25000"/>
                  </a:schemeClr>
                </a:solidFill>
              </a:rPr>
              <a:t> </a:t>
            </a:r>
          </a:p>
          <a:p>
            <a:pPr indent="0">
              <a:spcBef>
                <a:spcPct val="0"/>
              </a:spcBef>
              <a:spcAft>
                <a:spcPts val="2400"/>
              </a:spcAft>
              <a:buNone/>
            </a:pPr>
            <a:r>
              <a:rPr lang="en-US" b="1">
                <a:solidFill>
                  <a:schemeClr val="tx1">
                    <a:lumMod val="75000"/>
                    <a:lumOff val="25000"/>
                  </a:schemeClr>
                </a:solidFill>
              </a:rPr>
              <a:t>Describe</a:t>
            </a:r>
            <a:r>
              <a:rPr lang="en-US">
                <a:solidFill>
                  <a:schemeClr val="tx1">
                    <a:lumMod val="75000"/>
                    <a:lumOff val="25000"/>
                  </a:schemeClr>
                </a:solidFill>
              </a:rPr>
              <a:t> relevant conduct principles in drug and gun offenses;</a:t>
            </a:r>
          </a:p>
          <a:p>
            <a:pPr indent="0">
              <a:spcBef>
                <a:spcPct val="0"/>
              </a:spcBef>
              <a:spcAft>
                <a:spcPts val="2400"/>
              </a:spcAft>
              <a:buNone/>
            </a:pPr>
            <a:r>
              <a:rPr lang="en-US" b="1">
                <a:solidFill>
                  <a:schemeClr val="tx1">
                    <a:lumMod val="75000"/>
                    <a:lumOff val="25000"/>
                  </a:schemeClr>
                </a:solidFill>
              </a:rPr>
              <a:t>Apply </a:t>
            </a:r>
            <a:r>
              <a:rPr lang="en-US">
                <a:solidFill>
                  <a:schemeClr val="tx1">
                    <a:lumMod val="75000"/>
                    <a:lumOff val="25000"/>
                  </a:schemeClr>
                </a:solidFill>
              </a:rPr>
              <a:t>common</a:t>
            </a:r>
            <a:r>
              <a:rPr lang="en-US" b="1">
                <a:solidFill>
                  <a:schemeClr val="tx1">
                    <a:lumMod val="75000"/>
                    <a:lumOff val="25000"/>
                  </a:schemeClr>
                </a:solidFill>
              </a:rPr>
              <a:t> </a:t>
            </a:r>
            <a:r>
              <a:rPr lang="en-US">
                <a:solidFill>
                  <a:schemeClr val="tx1">
                    <a:lumMod val="75000"/>
                    <a:lumOff val="25000"/>
                  </a:schemeClr>
                </a:solidFill>
              </a:rPr>
              <a:t>specific offense characteristics in drug offenses;</a:t>
            </a:r>
          </a:p>
          <a:p>
            <a:pPr indent="0">
              <a:spcBef>
                <a:spcPct val="0"/>
              </a:spcBef>
              <a:spcAft>
                <a:spcPts val="2400"/>
              </a:spcAft>
              <a:buNone/>
            </a:pPr>
            <a:r>
              <a:rPr lang="en-US" b="1">
                <a:solidFill>
                  <a:schemeClr val="tx1">
                    <a:lumMod val="75000"/>
                    <a:lumOff val="25000"/>
                  </a:schemeClr>
                </a:solidFill>
              </a:rPr>
              <a:t>Apply </a:t>
            </a:r>
            <a:r>
              <a:rPr lang="en-US">
                <a:solidFill>
                  <a:schemeClr val="tx1">
                    <a:lumMod val="75000"/>
                    <a:lumOff val="25000"/>
                  </a:schemeClr>
                </a:solidFill>
              </a:rPr>
              <a:t>common</a:t>
            </a:r>
            <a:r>
              <a:rPr lang="en-US" b="1">
                <a:solidFill>
                  <a:schemeClr val="tx1">
                    <a:lumMod val="75000"/>
                    <a:lumOff val="25000"/>
                  </a:schemeClr>
                </a:solidFill>
              </a:rPr>
              <a:t> </a:t>
            </a:r>
            <a:r>
              <a:rPr lang="en-US">
                <a:solidFill>
                  <a:schemeClr val="tx1">
                    <a:lumMod val="75000"/>
                    <a:lumOff val="25000"/>
                  </a:schemeClr>
                </a:solidFill>
              </a:rPr>
              <a:t>specific offense characteristics in firearms offenses; </a:t>
            </a:r>
          </a:p>
          <a:p>
            <a:pPr indent="0">
              <a:spcBef>
                <a:spcPct val="0"/>
              </a:spcBef>
              <a:spcAft>
                <a:spcPts val="2400"/>
              </a:spcAft>
              <a:buNone/>
            </a:pPr>
            <a:r>
              <a:rPr lang="en-US" b="1">
                <a:solidFill>
                  <a:schemeClr val="tx1">
                    <a:lumMod val="75000"/>
                    <a:lumOff val="25000"/>
                  </a:schemeClr>
                </a:solidFill>
              </a:rPr>
              <a:t>Identify</a:t>
            </a:r>
            <a:r>
              <a:rPr lang="en-US">
                <a:solidFill>
                  <a:schemeClr val="tx1">
                    <a:lumMod val="75000"/>
                    <a:lumOff val="25000"/>
                  </a:schemeClr>
                </a:solidFill>
              </a:rPr>
              <a:t> common applications issues when the offense involves drugs and firearms. </a:t>
            </a:r>
          </a:p>
        </p:txBody>
      </p:sp>
    </p:spTree>
    <p:custDataLst>
      <p:tags r:id="rId1"/>
    </p:custDataLst>
    <p:extLst>
      <p:ext uri="{BB962C8B-B14F-4D97-AF65-F5344CB8AC3E}">
        <p14:creationId xmlns:p14="http://schemas.microsoft.com/office/powerpoint/2010/main" val="1351657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0C5559EC-FD67-4A50-B88A-956B1943EBD1}"/>
              </a:ext>
            </a:extLst>
          </p:cNvPr>
          <p:cNvSpPr/>
          <p:nvPr>
            <p:custDataLst>
              <p:tags r:id="rId2"/>
            </p:custDataLst>
          </p:nvPr>
        </p:nvSpPr>
        <p:spPr>
          <a:xfrm>
            <a:off x="8147538" y="533400"/>
            <a:ext cx="3910623" cy="5791200"/>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EA18F652-8285-474B-B4BC-17DC0D34335F}"/>
              </a:ext>
            </a:extLst>
          </p:cNvPr>
          <p:cNvSpPr>
            <a:spLocks noGrp="1"/>
          </p:cNvSpPr>
          <p:nvPr>
            <p:ph type="title"/>
          </p:nvPr>
        </p:nvSpPr>
        <p:spPr>
          <a:xfrm>
            <a:off x="419100" y="1513987"/>
            <a:ext cx="7622931" cy="1325563"/>
          </a:xfrm>
        </p:spPr>
        <p:txBody>
          <a:bodyPr>
            <a:noAutofit/>
          </a:bodyPr>
          <a:lstStyle/>
          <a:p>
            <a:pPr algn="l"/>
            <a:r>
              <a:rPr lang="en-US" sz="2800">
                <a:solidFill>
                  <a:schemeClr val="tx1">
                    <a:lumMod val="75000"/>
                    <a:lumOff val="25000"/>
                  </a:schemeClr>
                </a:solidFill>
              </a:rPr>
              <a:t>The defendant pled guilty to one count of felon in possession (§2K2.1).  The defendant, during the offense, provided the CI with a total of three firearms.  The CI told the defendant that he “had to be careful” when obtaining guns because he has a felony record. </a:t>
            </a:r>
            <a:br>
              <a:rPr lang="en-US" sz="2800">
                <a:solidFill>
                  <a:schemeClr val="tx1">
                    <a:lumMod val="75000"/>
                    <a:lumOff val="25000"/>
                  </a:schemeClr>
                </a:solidFill>
              </a:rPr>
            </a:br>
            <a:br>
              <a:rPr lang="en-US" sz="2800">
                <a:solidFill>
                  <a:schemeClr val="tx1">
                    <a:lumMod val="75000"/>
                    <a:lumOff val="25000"/>
                  </a:schemeClr>
                </a:solidFill>
              </a:rPr>
            </a:br>
            <a:r>
              <a:rPr lang="en-US" sz="2800">
                <a:solidFill>
                  <a:schemeClr val="tx1">
                    <a:lumMod val="75000"/>
                    <a:lumOff val="25000"/>
                  </a:schemeClr>
                </a:solidFill>
              </a:rPr>
              <a:t>Does the SOC for trafficking of firearms at §2K2.1(b)(5) apply?</a:t>
            </a:r>
          </a:p>
        </p:txBody>
      </p:sp>
      <p:sp>
        <p:nvSpPr>
          <p:cNvPr id="3" name="TPAnswers" title="Answer Text">
            <a:extLst>
              <a:ext uri="{FF2B5EF4-FFF2-40B4-BE49-F238E27FC236}">
                <a16:creationId xmlns:a16="http://schemas.microsoft.com/office/drawing/2014/main" id="{1A8B1786-25FF-4EC8-AF61-9551DC018999}"/>
              </a:ext>
            </a:extLst>
          </p:cNvPr>
          <p:cNvSpPr>
            <a:spLocks noGrp="1"/>
          </p:cNvSpPr>
          <p:nvPr>
            <p:ph type="body" idx="1"/>
            <p:custDataLst>
              <p:tags r:id="rId3"/>
            </p:custDataLst>
          </p:nvPr>
        </p:nvSpPr>
        <p:spPr>
          <a:xfrm>
            <a:off x="574431" y="4570534"/>
            <a:ext cx="3176954" cy="1968378"/>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Yes</a:t>
            </a:r>
          </a:p>
          <a:p>
            <a:pPr marL="514350" indent="-514350">
              <a:buFont typeface="Arial" panose="020B0604020202020204" pitchFamily="34" charset="0"/>
              <a:buAutoNum type="alphaUcPeriod"/>
            </a:pPr>
            <a:r>
              <a:rPr lang="en-US">
                <a:solidFill>
                  <a:schemeClr val="tx1">
                    <a:lumMod val="75000"/>
                    <a:lumOff val="25000"/>
                  </a:schemeClr>
                </a:solidFill>
              </a:rPr>
              <a:t>No</a:t>
            </a:r>
          </a:p>
        </p:txBody>
      </p:sp>
      <p:sp>
        <p:nvSpPr>
          <p:cNvPr id="4" name="Slide Number Placeholder 3">
            <a:extLst>
              <a:ext uri="{FF2B5EF4-FFF2-40B4-BE49-F238E27FC236}">
                <a16:creationId xmlns:a16="http://schemas.microsoft.com/office/drawing/2014/main" id="{D3D2CA16-8BE8-4A18-A637-3F8DF26A79BE}"/>
              </a:ext>
            </a:extLst>
          </p:cNvPr>
          <p:cNvSpPr>
            <a:spLocks noGrp="1"/>
          </p:cNvSpPr>
          <p:nvPr>
            <p:ph type="sldNum" sz="quarter" idx="12"/>
          </p:nvPr>
        </p:nvSpPr>
        <p:spPr/>
        <p:txBody>
          <a:bodyPr/>
          <a:lstStyle/>
          <a:p>
            <a:fld id="{3334491F-A120-4808-8251-29C433F17150}" type="slidenum">
              <a:rPr lang="en-US" smtClean="0"/>
              <a:t>30</a:t>
            </a:fld>
            <a:endParaRPr lang="en-US"/>
          </a:p>
        </p:txBody>
      </p:sp>
      <p:sp>
        <p:nvSpPr>
          <p:cNvPr id="5" name="TPPolling" title="Polling Shape">
            <a:extLst>
              <a:ext uri="{FF2B5EF4-FFF2-40B4-BE49-F238E27FC236}">
                <a16:creationId xmlns:a16="http://schemas.microsoft.com/office/drawing/2014/main" id="{328CD9D2-A04B-4420-88A8-F244668ADC7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D1F97F7B-16EB-4F23-8E01-FD1DCC9E42B8}"/>
              </a:ext>
            </a:extLst>
          </p:cNvPr>
          <p:cNvSpPr/>
          <p:nvPr>
            <p:custDataLst>
              <p:tags r:id="rId4"/>
            </p:custDataLst>
          </p:nvPr>
        </p:nvSpPr>
        <p:spPr>
          <a:xfrm rot="10800000">
            <a:off x="218831" y="5191141"/>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932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260B-667B-417E-B728-0E2DCB7DE1AB}"/>
              </a:ext>
            </a:extLst>
          </p:cNvPr>
          <p:cNvSpPr>
            <a:spLocks noGrp="1"/>
          </p:cNvSpPr>
          <p:nvPr>
            <p:ph type="title"/>
            <p:custDataLst>
              <p:tags r:id="rId2"/>
            </p:custDataLst>
          </p:nvPr>
        </p:nvSpPr>
        <p:spPr>
          <a:xfrm>
            <a:off x="640080" y="372745"/>
            <a:ext cx="10515600" cy="1325563"/>
          </a:xfrm>
        </p:spPr>
        <p:txBody>
          <a:bodyPr>
            <a:normAutofit/>
          </a:bodyPr>
          <a:lstStyle/>
          <a:p>
            <a:r>
              <a:rPr lang="en-US" b="1"/>
              <a:t>Use “in connection with” another offense</a:t>
            </a:r>
            <a:br>
              <a:rPr lang="en-US" sz="4400" b="1"/>
            </a:br>
            <a:r>
              <a:rPr lang="en-US" sz="3600" b="1">
                <a:solidFill>
                  <a:schemeClr val="accent1"/>
                </a:solidFill>
              </a:rPr>
              <a:t>Section 2K2.1(b)(6)(B)</a:t>
            </a:r>
          </a:p>
        </p:txBody>
      </p:sp>
      <p:sp>
        <p:nvSpPr>
          <p:cNvPr id="3" name="Text Placeholder 2">
            <a:extLst>
              <a:ext uri="{FF2B5EF4-FFF2-40B4-BE49-F238E27FC236}">
                <a16:creationId xmlns:a16="http://schemas.microsoft.com/office/drawing/2014/main" id="{423F26B2-9CFF-4460-A10F-691F22B9DA37}"/>
              </a:ext>
            </a:extLst>
          </p:cNvPr>
          <p:cNvSpPr>
            <a:spLocks noGrp="1"/>
          </p:cNvSpPr>
          <p:nvPr>
            <p:ph type="body" sz="quarter" idx="10"/>
            <p:custDataLst>
              <p:tags r:id="rId3"/>
            </p:custDataLst>
          </p:nvPr>
        </p:nvSpPr>
        <p:spPr>
          <a:xfrm>
            <a:off x="838200" y="1946366"/>
            <a:ext cx="10515600" cy="4373880"/>
          </a:xfrm>
        </p:spPr>
        <p:txBody>
          <a:bodyPr>
            <a:normAutofit/>
          </a:bodyPr>
          <a:lstStyle/>
          <a:p>
            <a:pPr marL="0" indent="0">
              <a:buNone/>
            </a:pPr>
            <a:r>
              <a:rPr lang="en-US" sz="4000">
                <a:solidFill>
                  <a:schemeClr val="tx1">
                    <a:lumMod val="75000"/>
                    <a:lumOff val="25000"/>
                  </a:schemeClr>
                </a:solidFill>
              </a:rPr>
              <a:t>If the defendant:</a:t>
            </a:r>
          </a:p>
          <a:p>
            <a:pPr marL="0" indent="0">
              <a:buNone/>
            </a:pPr>
            <a:endParaRPr lang="en-US" sz="3200">
              <a:solidFill>
                <a:schemeClr val="tx1">
                  <a:lumMod val="75000"/>
                  <a:lumOff val="25000"/>
                </a:schemeClr>
              </a:solidFill>
            </a:endParaRPr>
          </a:p>
          <a:p>
            <a:pPr marL="0" lvl="1" indent="0">
              <a:buNone/>
            </a:pPr>
            <a:r>
              <a:rPr lang="en-US" sz="3200">
                <a:solidFill>
                  <a:schemeClr val="tx1">
                    <a:lumMod val="75000"/>
                    <a:lumOff val="25000"/>
                  </a:schemeClr>
                </a:solidFill>
              </a:rPr>
              <a:t>Used or possessed any firearm or ammunition in connection with another felony offense</a:t>
            </a:r>
          </a:p>
          <a:p>
            <a:pPr marL="0" indent="0">
              <a:buNone/>
            </a:pPr>
            <a:endParaRPr lang="en-US" sz="3200">
              <a:solidFill>
                <a:srgbClr val="595959"/>
              </a:solidFill>
            </a:endParaRPr>
          </a:p>
          <a:p>
            <a:pPr marL="457200" lvl="1" indent="0" algn="ctr">
              <a:buNone/>
            </a:pPr>
            <a:r>
              <a:rPr lang="en-US" sz="3200" b="1">
                <a:solidFill>
                  <a:schemeClr val="accent1"/>
                </a:solidFill>
              </a:rPr>
              <a:t>Increase by 4 levels, with a floor of BOL 18</a:t>
            </a:r>
          </a:p>
        </p:txBody>
      </p:sp>
    </p:spTree>
    <p:custDataLst>
      <p:tags r:id="rId1"/>
    </p:custDataLst>
    <p:extLst>
      <p:ext uri="{BB962C8B-B14F-4D97-AF65-F5344CB8AC3E}">
        <p14:creationId xmlns:p14="http://schemas.microsoft.com/office/powerpoint/2010/main" val="127643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FD9810E1-532F-4638-8137-917F43BE6CBD}"/>
              </a:ext>
            </a:extLst>
          </p:cNvPr>
          <p:cNvSpPr/>
          <p:nvPr>
            <p:custDataLst>
              <p:tags r:id="rId2"/>
            </p:custDataLst>
          </p:nvPr>
        </p:nvSpPr>
        <p:spPr>
          <a:xfrm>
            <a:off x="8827477" y="3614860"/>
            <a:ext cx="2743200" cy="3106615"/>
          </a:xfrm>
          <a:prstGeom prst="rect">
            <a:avLst/>
          </a:prstGeom>
          <a:blipFill>
            <a:blip r:embed="rId6"/>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59056A4E-1C14-4AAE-9525-27F4CEBC0DE7}"/>
              </a:ext>
            </a:extLst>
          </p:cNvPr>
          <p:cNvSpPr>
            <a:spLocks noGrp="1"/>
          </p:cNvSpPr>
          <p:nvPr>
            <p:ph type="title"/>
          </p:nvPr>
        </p:nvSpPr>
        <p:spPr>
          <a:xfrm>
            <a:off x="439614" y="1454273"/>
            <a:ext cx="11295185" cy="1325563"/>
          </a:xfrm>
        </p:spPr>
        <p:txBody>
          <a:bodyPr>
            <a:noAutofit/>
          </a:bodyPr>
          <a:lstStyle/>
          <a:p>
            <a:pPr algn="l"/>
            <a:r>
              <a:rPr lang="en-US" sz="2800">
                <a:solidFill>
                  <a:schemeClr val="tx1">
                    <a:lumMod val="75000"/>
                    <a:lumOff val="25000"/>
                  </a:schemeClr>
                </a:solidFill>
              </a:rPr>
              <a:t>During approximately a one-month period, Emerson sold undercover ATF agents a total of six firearms and .15 grams of heroin. The sale of the .15 grams of heroin did not occur on the same day as any of the sales of the firearms. Although Emerson discussed selling both guns and illegal drugs (heroin and cocaine) to the ATF undercover agent, he was never observed to be in possession of weapons and illegal drugs at the same time.  </a:t>
            </a:r>
            <a:br>
              <a:rPr lang="en-US" sz="2800">
                <a:solidFill>
                  <a:schemeClr val="tx1">
                    <a:lumMod val="75000"/>
                    <a:lumOff val="25000"/>
                  </a:schemeClr>
                </a:solidFill>
              </a:rPr>
            </a:br>
            <a:br>
              <a:rPr lang="en-US" sz="2800">
                <a:solidFill>
                  <a:schemeClr val="tx1">
                    <a:lumMod val="75000"/>
                    <a:lumOff val="25000"/>
                  </a:schemeClr>
                </a:solidFill>
              </a:rPr>
            </a:br>
            <a:r>
              <a:rPr lang="en-US" sz="2800">
                <a:solidFill>
                  <a:schemeClr val="tx1">
                    <a:lumMod val="75000"/>
                    <a:lumOff val="25000"/>
                  </a:schemeClr>
                </a:solidFill>
              </a:rPr>
              <a:t>Does the SOC for use or possession of a firearm in connection with another felony offense at §2K2.1(b)(6)(B) apply in this case?</a:t>
            </a:r>
          </a:p>
        </p:txBody>
      </p:sp>
      <p:sp>
        <p:nvSpPr>
          <p:cNvPr id="3" name="TPAnswers" title="Answer Text">
            <a:extLst>
              <a:ext uri="{FF2B5EF4-FFF2-40B4-BE49-F238E27FC236}">
                <a16:creationId xmlns:a16="http://schemas.microsoft.com/office/drawing/2014/main" id="{504A9BE7-900C-4F8A-A449-B317DBE7F5C2}"/>
              </a:ext>
            </a:extLst>
          </p:cNvPr>
          <p:cNvSpPr>
            <a:spLocks noGrp="1"/>
          </p:cNvSpPr>
          <p:nvPr>
            <p:ph type="body" idx="1"/>
            <p:custDataLst>
              <p:tags r:id="rId3"/>
            </p:custDataLst>
          </p:nvPr>
        </p:nvSpPr>
        <p:spPr>
          <a:xfrm>
            <a:off x="621323" y="4716217"/>
            <a:ext cx="2543908" cy="1089148"/>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Yes</a:t>
            </a:r>
          </a:p>
          <a:p>
            <a:pPr marL="514350" indent="-514350">
              <a:buFont typeface="Arial" panose="020B0604020202020204" pitchFamily="34" charset="0"/>
              <a:buAutoNum type="alphaUcPeriod"/>
            </a:pPr>
            <a:r>
              <a:rPr lang="en-US">
                <a:solidFill>
                  <a:schemeClr val="tx1">
                    <a:lumMod val="75000"/>
                    <a:lumOff val="25000"/>
                  </a:schemeClr>
                </a:solidFill>
              </a:rPr>
              <a:t>No</a:t>
            </a:r>
          </a:p>
        </p:txBody>
      </p:sp>
      <p:sp>
        <p:nvSpPr>
          <p:cNvPr id="4" name="Slide Number Placeholder 3">
            <a:extLst>
              <a:ext uri="{FF2B5EF4-FFF2-40B4-BE49-F238E27FC236}">
                <a16:creationId xmlns:a16="http://schemas.microsoft.com/office/drawing/2014/main" id="{8AB88AB6-744B-40EE-B818-37B71055CD4B}"/>
              </a:ext>
            </a:extLst>
          </p:cNvPr>
          <p:cNvSpPr>
            <a:spLocks noGrp="1"/>
          </p:cNvSpPr>
          <p:nvPr>
            <p:ph type="sldNum" sz="quarter" idx="12"/>
          </p:nvPr>
        </p:nvSpPr>
        <p:spPr/>
        <p:txBody>
          <a:bodyPr/>
          <a:lstStyle/>
          <a:p>
            <a:fld id="{3334491F-A120-4808-8251-29C433F17150}" type="slidenum">
              <a:rPr lang="en-US" smtClean="0"/>
              <a:t>32</a:t>
            </a:fld>
            <a:endParaRPr lang="en-US"/>
          </a:p>
        </p:txBody>
      </p:sp>
      <p:sp>
        <p:nvSpPr>
          <p:cNvPr id="5" name="TPPolling" title="Polling Shape">
            <a:extLst>
              <a:ext uri="{FF2B5EF4-FFF2-40B4-BE49-F238E27FC236}">
                <a16:creationId xmlns:a16="http://schemas.microsoft.com/office/drawing/2014/main" id="{45D93E59-DB9E-4CC6-A245-BB4B9684B54D}"/>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I1" title="Correct Answer Indicator">
            <a:extLst>
              <a:ext uri="{FF2B5EF4-FFF2-40B4-BE49-F238E27FC236}">
                <a16:creationId xmlns:a16="http://schemas.microsoft.com/office/drawing/2014/main" id="{A5CD44D2-5B6B-4CC8-A2F8-CA5240FE78E3}"/>
              </a:ext>
            </a:extLst>
          </p:cNvPr>
          <p:cNvSpPr/>
          <p:nvPr>
            <p:custDataLst>
              <p:tags r:id="rId4"/>
            </p:custDataLst>
          </p:nvPr>
        </p:nvSpPr>
        <p:spPr>
          <a:xfrm rot="10800000">
            <a:off x="265723" y="5336823"/>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0603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3"/>
          <p:cNvSpPr>
            <a:spLocks noGrp="1" noChangeArrowheads="1"/>
          </p:cNvSpPr>
          <p:nvPr>
            <p:ph idx="1"/>
            <p:custDataLst>
              <p:tags r:id="rId2"/>
            </p:custDataLst>
          </p:nvPr>
        </p:nvSpPr>
        <p:spPr>
          <a:xfrm>
            <a:off x="838200" y="1825625"/>
            <a:ext cx="10668754" cy="4351338"/>
          </a:xfrm>
        </p:spPr>
        <p:txBody>
          <a:bodyPr>
            <a:noAutofit/>
          </a:bodyPr>
          <a:lstStyle/>
          <a:p>
            <a:pPr marL="0" indent="0">
              <a:buNone/>
            </a:pPr>
            <a:r>
              <a:rPr lang="en-US" sz="3200">
                <a:solidFill>
                  <a:schemeClr val="tx1">
                    <a:lumMod val="65000"/>
                    <a:lumOff val="35000"/>
                  </a:schemeClr>
                </a:solidFill>
                <a:latin typeface="+mn-lt"/>
                <a:cs typeface="Times New Roman" pitchFamily="18" charset="0"/>
              </a:rPr>
              <a:t>Apply if the </a:t>
            </a:r>
            <a:r>
              <a:rPr lang="en-US" sz="3200">
                <a:solidFill>
                  <a:schemeClr val="tx1">
                    <a:lumMod val="75000"/>
                    <a:lumOff val="25000"/>
                  </a:schemeClr>
                </a:solidFill>
                <a:latin typeface="+mn-lt"/>
                <a:cs typeface="Times New Roman" pitchFamily="18" charset="0"/>
              </a:rPr>
              <a:t>firearm</a:t>
            </a:r>
            <a:r>
              <a:rPr lang="en-US" sz="3200">
                <a:solidFill>
                  <a:schemeClr val="tx1">
                    <a:lumMod val="65000"/>
                    <a:lumOff val="35000"/>
                  </a:schemeClr>
                </a:solidFill>
                <a:latin typeface="+mn-lt"/>
                <a:cs typeface="Times New Roman" pitchFamily="18" charset="0"/>
              </a:rPr>
              <a:t> or ammunition facilitated, or had the potential of facilitating, another felony offense.</a:t>
            </a:r>
          </a:p>
          <a:p>
            <a:pPr marL="0" indent="0">
              <a:buNone/>
            </a:pPr>
            <a:r>
              <a:rPr lang="en-US" sz="3200">
                <a:solidFill>
                  <a:schemeClr val="tx1">
                    <a:lumMod val="65000"/>
                    <a:lumOff val="35000"/>
                  </a:schemeClr>
                </a:solidFill>
                <a:latin typeface="+mn-lt"/>
                <a:cs typeface="Times New Roman" pitchFamily="18" charset="0"/>
              </a:rPr>
              <a:t> </a:t>
            </a:r>
            <a:endParaRPr lang="en-US" sz="1600">
              <a:solidFill>
                <a:schemeClr val="tx1">
                  <a:lumMod val="65000"/>
                  <a:lumOff val="35000"/>
                </a:schemeClr>
              </a:solidFill>
              <a:latin typeface="+mn-lt"/>
              <a:cs typeface="Times New Roman" pitchFamily="18" charset="0"/>
            </a:endParaRPr>
          </a:p>
          <a:p>
            <a:pPr marL="0" indent="0">
              <a:buNone/>
            </a:pPr>
            <a:r>
              <a:rPr lang="en-US" sz="3200">
                <a:solidFill>
                  <a:schemeClr val="tx1">
                    <a:lumMod val="65000"/>
                    <a:lumOff val="35000"/>
                  </a:schemeClr>
                </a:solidFill>
                <a:latin typeface="+mn-lt"/>
                <a:cs typeface="Times New Roman" pitchFamily="18" charset="0"/>
              </a:rPr>
              <a:t>Special rule for </a:t>
            </a:r>
            <a:r>
              <a:rPr lang="en-US" sz="3200" b="1">
                <a:solidFill>
                  <a:schemeClr val="tx1">
                    <a:lumMod val="65000"/>
                    <a:lumOff val="35000"/>
                  </a:schemeClr>
                </a:solidFill>
                <a:latin typeface="+mn-lt"/>
                <a:cs typeface="Times New Roman" pitchFamily="18" charset="0"/>
              </a:rPr>
              <a:t>burglary </a:t>
            </a:r>
            <a:r>
              <a:rPr lang="en-US" sz="3200">
                <a:solidFill>
                  <a:schemeClr val="tx1">
                    <a:lumMod val="65000"/>
                    <a:lumOff val="35000"/>
                  </a:schemeClr>
                </a:solidFill>
                <a:latin typeface="+mn-lt"/>
                <a:cs typeface="Times New Roman" pitchFamily="18" charset="0"/>
              </a:rPr>
              <a:t>or </a:t>
            </a:r>
            <a:r>
              <a:rPr lang="en-US" sz="3200" b="1">
                <a:solidFill>
                  <a:schemeClr val="tx1">
                    <a:lumMod val="65000"/>
                    <a:lumOff val="35000"/>
                  </a:schemeClr>
                </a:solidFill>
                <a:latin typeface="+mn-lt"/>
                <a:cs typeface="Times New Roman" pitchFamily="18" charset="0"/>
              </a:rPr>
              <a:t>drug trafficking</a:t>
            </a:r>
            <a:r>
              <a:rPr lang="en-US" sz="3200">
                <a:solidFill>
                  <a:schemeClr val="tx1">
                    <a:lumMod val="65000"/>
                    <a:lumOff val="35000"/>
                  </a:schemeClr>
                </a:solidFill>
                <a:latin typeface="+mn-lt"/>
                <a:cs typeface="Times New Roman" pitchFamily="18" charset="0"/>
              </a:rPr>
              <a:t>:</a:t>
            </a:r>
          </a:p>
          <a:p>
            <a:pPr lvl="1"/>
            <a:r>
              <a:rPr lang="en-US" sz="2800">
                <a:solidFill>
                  <a:schemeClr val="tx1">
                    <a:lumMod val="65000"/>
                    <a:lumOff val="35000"/>
                  </a:schemeClr>
                </a:solidFill>
                <a:latin typeface="+mn-lt"/>
                <a:cs typeface="Times New Roman" pitchFamily="18" charset="0"/>
              </a:rPr>
              <a:t>When a firearm is taken in a burglary</a:t>
            </a:r>
          </a:p>
          <a:p>
            <a:pPr lvl="1"/>
            <a:r>
              <a:rPr lang="en-US" sz="2800">
                <a:solidFill>
                  <a:schemeClr val="tx1">
                    <a:lumMod val="65000"/>
                    <a:lumOff val="35000"/>
                  </a:schemeClr>
                </a:solidFill>
                <a:latin typeface="+mn-lt"/>
                <a:cs typeface="Times New Roman" pitchFamily="18" charset="0"/>
              </a:rPr>
              <a:t>When a firearm is in close proximity to drugs or drug paraphernalia</a:t>
            </a:r>
          </a:p>
          <a:p>
            <a:pPr marL="0" lvl="1" indent="0">
              <a:buNone/>
            </a:pPr>
            <a:endParaRPr lang="en-US" sz="1600">
              <a:solidFill>
                <a:schemeClr val="tx1">
                  <a:lumMod val="65000"/>
                  <a:lumOff val="35000"/>
                </a:schemeClr>
              </a:solidFill>
              <a:latin typeface="+mn-lt"/>
              <a:cs typeface="Times New Roman" pitchFamily="18" charset="0"/>
            </a:endParaRPr>
          </a:p>
          <a:p>
            <a:pPr marL="0" indent="0">
              <a:buNone/>
            </a:pPr>
            <a:r>
              <a:rPr lang="en-GB" sz="3200">
                <a:solidFill>
                  <a:schemeClr val="tx1">
                    <a:lumMod val="65000"/>
                    <a:lumOff val="35000"/>
                  </a:schemeClr>
                </a:solidFill>
                <a:latin typeface="+mn-lt"/>
              </a:rPr>
              <a:t>Can be based on any federal, state, or local offense.</a:t>
            </a:r>
            <a:endParaRPr lang="en-GB" sz="3200" b="1" i="1">
              <a:solidFill>
                <a:schemeClr val="tx1">
                  <a:lumMod val="65000"/>
                  <a:lumOff val="35000"/>
                </a:schemeClr>
              </a:solidFill>
              <a:latin typeface="+mn-lt"/>
            </a:endParaRPr>
          </a:p>
          <a:p>
            <a:pPr lvl="1"/>
            <a:endParaRPr lang="en-US" sz="3200">
              <a:solidFill>
                <a:schemeClr val="tx1">
                  <a:lumMod val="65000"/>
                  <a:lumOff val="35000"/>
                </a:schemeClr>
              </a:solidFill>
              <a:latin typeface="+mn-lt"/>
              <a:cs typeface="Times New Roman" pitchFamily="18" charset="0"/>
            </a:endParaRPr>
          </a:p>
        </p:txBody>
      </p:sp>
      <p:sp>
        <p:nvSpPr>
          <p:cNvPr id="5" name="Text Box 5">
            <a:extLst>
              <a:ext uri="{FF2B5EF4-FFF2-40B4-BE49-F238E27FC236}">
                <a16:creationId xmlns:a16="http://schemas.microsoft.com/office/drawing/2014/main" id="{D64EA105-07D8-435E-8ECB-5AABEA59E89D}"/>
              </a:ext>
            </a:extLst>
          </p:cNvPr>
          <p:cNvSpPr txBox="1">
            <a:spLocks noGrp="1" noChangeArrowheads="1"/>
          </p:cNvSpPr>
          <p:nvPr>
            <p:ph type="title"/>
            <p:custDataLst>
              <p:tags r:id="rId3"/>
            </p:custDataLst>
          </p:nvPr>
        </p:nvSpPr>
        <p:spPr bwMode="auto">
          <a:xfrm>
            <a:off x="838200" y="704741"/>
            <a:ext cx="1051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lvl="0" algn="ctr" eaLnBrk="1" hangingPunct="1">
              <a:spcBef>
                <a:spcPct val="50000"/>
              </a:spcBef>
              <a:defRPr/>
            </a:pPr>
            <a:r>
              <a:rPr lang="en-US" sz="4000" b="1">
                <a:solidFill>
                  <a:prstClr val="black">
                    <a:lumMod val="65000"/>
                    <a:lumOff val="35000"/>
                  </a:prstClr>
                </a:solidFill>
                <a:latin typeface="Calibri"/>
              </a:rPr>
              <a:t>§</a:t>
            </a:r>
            <a:r>
              <a:rPr lang="en-US" sz="4000" b="1">
                <a:solidFill>
                  <a:prstClr val="black">
                    <a:lumMod val="65000"/>
                    <a:lumOff val="35000"/>
                  </a:prstClr>
                </a:solidFill>
                <a:latin typeface="Calibri"/>
                <a:cs typeface="Times New Roman" pitchFamily="18" charset="0"/>
              </a:rPr>
              <a:t>2K2.1(b)(6)(B) &amp; (c)(1) &amp; App. Note 14</a:t>
            </a:r>
          </a:p>
        </p:txBody>
      </p:sp>
    </p:spTree>
    <p:custDataLst>
      <p:tags r:id="rId1"/>
    </p:custDataLst>
    <p:extLst>
      <p:ext uri="{BB962C8B-B14F-4D97-AF65-F5344CB8AC3E}">
        <p14:creationId xmlns:p14="http://schemas.microsoft.com/office/powerpoint/2010/main" val="39074054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4612">
                                            <p:txEl>
                                              <p:pRg st="0" end="0"/>
                                            </p:txEl>
                                          </p:spTgt>
                                        </p:tgtEl>
                                        <p:attrNameLst>
                                          <p:attrName>style.visibility</p:attrName>
                                        </p:attrNameLst>
                                      </p:cBhvr>
                                      <p:to>
                                        <p:strVal val="visible"/>
                                      </p:to>
                                    </p:set>
                                    <p:animEffect transition="in" filter="fade">
                                      <p:cBhvr>
                                        <p:cTn id="7" dur="500"/>
                                        <p:tgtEl>
                                          <p:spTgt spid="324612">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4612">
                                            <p:txEl>
                                              <p:pRg st="2" end="2"/>
                                            </p:txEl>
                                          </p:spTgt>
                                        </p:tgtEl>
                                        <p:attrNameLst>
                                          <p:attrName>style.visibility</p:attrName>
                                        </p:attrNameLst>
                                      </p:cBhvr>
                                      <p:to>
                                        <p:strVal val="visible"/>
                                      </p:to>
                                    </p:set>
                                    <p:animEffect transition="in" filter="fade">
                                      <p:cBhvr>
                                        <p:cTn id="12" dur="500"/>
                                        <p:tgtEl>
                                          <p:spTgt spid="324612">
                                            <p:txEl>
                                              <p:pRg st="2" end="2"/>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24612">
                                            <p:txEl>
                                              <p:pRg st="3" end="3"/>
                                            </p:txEl>
                                          </p:spTgt>
                                        </p:tgtEl>
                                        <p:attrNameLst>
                                          <p:attrName>style.visibility</p:attrName>
                                        </p:attrNameLst>
                                      </p:cBhvr>
                                      <p:to>
                                        <p:strVal val="visible"/>
                                      </p:to>
                                    </p:set>
                                    <p:animEffect transition="in" filter="fade">
                                      <p:cBhvr>
                                        <p:cTn id="17" dur="500"/>
                                        <p:tgtEl>
                                          <p:spTgt spid="324612">
                                            <p:txEl>
                                              <p:pRg st="3" end="3"/>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24612">
                                            <p:txEl>
                                              <p:pRg st="4" end="4"/>
                                            </p:txEl>
                                          </p:spTgt>
                                        </p:tgtEl>
                                        <p:attrNameLst>
                                          <p:attrName>style.visibility</p:attrName>
                                        </p:attrNameLst>
                                      </p:cBhvr>
                                      <p:to>
                                        <p:strVal val="visible"/>
                                      </p:to>
                                    </p:set>
                                    <p:animEffect transition="in" filter="fade">
                                      <p:cBhvr>
                                        <p:cTn id="22" dur="500"/>
                                        <p:tgtEl>
                                          <p:spTgt spid="324612">
                                            <p:txEl>
                                              <p:pRg st="4" end="4"/>
                                            </p:txEl>
                                          </p:spTgt>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24612">
                                            <p:txEl>
                                              <p:pRg st="6" end="6"/>
                                            </p:txEl>
                                          </p:spTgt>
                                        </p:tgtEl>
                                        <p:attrNameLst>
                                          <p:attrName>style.visibility</p:attrName>
                                        </p:attrNameLst>
                                      </p:cBhvr>
                                      <p:to>
                                        <p:strVal val="visible"/>
                                      </p:to>
                                    </p:set>
                                    <p:animEffect transition="in" filter="fade">
                                      <p:cBhvr>
                                        <p:cTn id="27" dur="500"/>
                                        <p:tgtEl>
                                          <p:spTgt spid="3246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6457E3-2A58-4723-BB28-A72DA2C61389}"/>
              </a:ext>
            </a:extLst>
          </p:cNvPr>
          <p:cNvSpPr>
            <a:spLocks noGrp="1"/>
          </p:cNvSpPr>
          <p:nvPr>
            <p:ph type="title"/>
            <p:custDataLst>
              <p:tags r:id="rId2"/>
            </p:custDataLst>
          </p:nvPr>
        </p:nvSpPr>
        <p:spPr>
          <a:xfrm>
            <a:off x="838200" y="177756"/>
            <a:ext cx="10515600" cy="1325563"/>
          </a:xfrm>
        </p:spPr>
        <p:txBody>
          <a:bodyPr/>
          <a:lstStyle/>
          <a:p>
            <a:r>
              <a:rPr lang="en-US" b="1"/>
              <a:t>“In connection with” Differences Explained </a:t>
            </a:r>
          </a:p>
        </p:txBody>
      </p:sp>
      <p:sp>
        <p:nvSpPr>
          <p:cNvPr id="5" name="Content Placeholder 4">
            <a:extLst>
              <a:ext uri="{FF2B5EF4-FFF2-40B4-BE49-F238E27FC236}">
                <a16:creationId xmlns:a16="http://schemas.microsoft.com/office/drawing/2014/main" id="{BF8A50E1-AA29-41C4-B598-B1BC74F2AC00}"/>
              </a:ext>
            </a:extLst>
          </p:cNvPr>
          <p:cNvSpPr>
            <a:spLocks noGrp="1"/>
          </p:cNvSpPr>
          <p:nvPr>
            <p:ph sz="half" idx="1"/>
            <p:custDataLst>
              <p:tags r:id="rId3"/>
            </p:custDataLst>
          </p:nvPr>
        </p:nvSpPr>
        <p:spPr>
          <a:xfrm>
            <a:off x="579513" y="1760143"/>
            <a:ext cx="10700845" cy="2189675"/>
          </a:xfrm>
        </p:spPr>
        <p:txBody>
          <a:bodyPr>
            <a:normAutofit/>
          </a:bodyPr>
          <a:lstStyle/>
          <a:p>
            <a:pPr marL="0" indent="0">
              <a:buNone/>
            </a:pPr>
            <a:r>
              <a:rPr lang="en-US" sz="3200" b="1">
                <a:solidFill>
                  <a:schemeClr val="tx2"/>
                </a:solidFill>
              </a:rPr>
              <a:t>Use/Possession SOC - §2K2.1(b)(6)(B)</a:t>
            </a:r>
          </a:p>
          <a:p>
            <a:pPr marL="0" indent="0">
              <a:buNone/>
            </a:pPr>
            <a:r>
              <a:rPr lang="en-US" sz="3200">
                <a:solidFill>
                  <a:schemeClr val="tx1">
                    <a:lumMod val="75000"/>
                    <a:lumOff val="25000"/>
                  </a:schemeClr>
                </a:solidFill>
              </a:rPr>
              <a:t>“Used or possessed </a:t>
            </a:r>
            <a:r>
              <a:rPr lang="en-US" sz="3200" b="1">
                <a:solidFill>
                  <a:schemeClr val="accent1"/>
                </a:solidFill>
              </a:rPr>
              <a:t>any </a:t>
            </a:r>
            <a:r>
              <a:rPr lang="en-US" sz="3200" b="1">
                <a:solidFill>
                  <a:srgbClr val="A02432"/>
                </a:solidFill>
              </a:rPr>
              <a:t>firearm or ammunition </a:t>
            </a:r>
            <a:r>
              <a:rPr lang="en-US" sz="3200">
                <a:solidFill>
                  <a:schemeClr val="tx1">
                    <a:lumMod val="75000"/>
                    <a:lumOff val="25000"/>
                  </a:schemeClr>
                </a:solidFill>
              </a:rPr>
              <a:t>in connection</a:t>
            </a:r>
            <a:r>
              <a:rPr lang="en-US" sz="3200"/>
              <a:t> </a:t>
            </a:r>
            <a:r>
              <a:rPr lang="en-US" sz="3200">
                <a:solidFill>
                  <a:schemeClr val="tx1">
                    <a:lumMod val="75000"/>
                    <a:lumOff val="25000"/>
                  </a:schemeClr>
                </a:solidFill>
              </a:rPr>
              <a:t>with another felony offense.”</a:t>
            </a:r>
          </a:p>
        </p:txBody>
      </p:sp>
      <p:sp>
        <p:nvSpPr>
          <p:cNvPr id="6" name="Content Placeholder 5">
            <a:extLst>
              <a:ext uri="{FF2B5EF4-FFF2-40B4-BE49-F238E27FC236}">
                <a16:creationId xmlns:a16="http://schemas.microsoft.com/office/drawing/2014/main" id="{71287AB0-FF1C-4A5A-BCD0-ED3B86437CA1}"/>
              </a:ext>
            </a:extLst>
          </p:cNvPr>
          <p:cNvSpPr>
            <a:spLocks noGrp="1"/>
          </p:cNvSpPr>
          <p:nvPr>
            <p:ph sz="half" idx="2"/>
            <p:custDataLst>
              <p:tags r:id="rId4"/>
            </p:custDataLst>
          </p:nvPr>
        </p:nvSpPr>
        <p:spPr>
          <a:xfrm>
            <a:off x="697887" y="4003019"/>
            <a:ext cx="10464099" cy="2284269"/>
          </a:xfrm>
        </p:spPr>
        <p:txBody>
          <a:bodyPr>
            <a:normAutofit/>
          </a:bodyPr>
          <a:lstStyle/>
          <a:p>
            <a:pPr marL="0" indent="0">
              <a:buNone/>
            </a:pPr>
            <a:r>
              <a:rPr lang="en-US" sz="3200" b="1">
                <a:solidFill>
                  <a:schemeClr val="tx2"/>
                </a:solidFill>
              </a:rPr>
              <a:t>Use/Possession Cross Reference - §2K2.1(c)</a:t>
            </a:r>
          </a:p>
          <a:p>
            <a:pPr marL="0" indent="0">
              <a:buNone/>
            </a:pPr>
            <a:r>
              <a:rPr lang="en-US" sz="3200">
                <a:solidFill>
                  <a:schemeClr val="tx1">
                    <a:lumMod val="75000"/>
                    <a:lumOff val="25000"/>
                  </a:schemeClr>
                </a:solidFill>
              </a:rPr>
              <a:t>“Used or possessed </a:t>
            </a:r>
            <a:r>
              <a:rPr lang="en-US" sz="3200" b="1">
                <a:solidFill>
                  <a:schemeClr val="accent1"/>
                </a:solidFill>
              </a:rPr>
              <a:t>any firearm or ammunition cited in the offense of conviction </a:t>
            </a:r>
            <a:r>
              <a:rPr lang="en-US" sz="3200">
                <a:solidFill>
                  <a:schemeClr val="tx1">
                    <a:lumMod val="75000"/>
                    <a:lumOff val="25000"/>
                  </a:schemeClr>
                </a:solidFill>
              </a:rPr>
              <a:t>in connection with … another felony offense.”</a:t>
            </a:r>
          </a:p>
        </p:txBody>
      </p:sp>
    </p:spTree>
    <p:custDataLst>
      <p:tags r:id="rId1"/>
    </p:custDataLst>
    <p:extLst>
      <p:ext uri="{BB962C8B-B14F-4D97-AF65-F5344CB8AC3E}">
        <p14:creationId xmlns:p14="http://schemas.microsoft.com/office/powerpoint/2010/main" val="3012562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80B264-873D-4A12-84AE-3943F550E2EE}"/>
              </a:ext>
            </a:extLst>
          </p:cNvPr>
          <p:cNvSpPr>
            <a:spLocks noGrp="1"/>
          </p:cNvSpPr>
          <p:nvPr>
            <p:ph type="title"/>
            <p:custDataLst>
              <p:tags r:id="rId2"/>
            </p:custDataLst>
          </p:nvPr>
        </p:nvSpPr>
        <p:spPr>
          <a:xfrm>
            <a:off x="2152650" y="365127"/>
            <a:ext cx="7886700" cy="846259"/>
          </a:xfrm>
        </p:spPr>
        <p:txBody>
          <a:bodyPr>
            <a:normAutofit/>
          </a:bodyPr>
          <a:lstStyle/>
          <a:p>
            <a:r>
              <a:rPr lang="en-US" b="1">
                <a:solidFill>
                  <a:schemeClr val="tx1">
                    <a:lumMod val="75000"/>
                    <a:lumOff val="25000"/>
                  </a:schemeClr>
                </a:solidFill>
                <a:latin typeface="Calibri" panose="020F0502020204030204" pitchFamily="34" charset="0"/>
                <a:cs typeface="Calibri" panose="020F0502020204030204" pitchFamily="34" charset="0"/>
              </a:rPr>
              <a:t>18 U.S.C. § 924(c)</a:t>
            </a:r>
          </a:p>
        </p:txBody>
      </p:sp>
      <p:sp>
        <p:nvSpPr>
          <p:cNvPr id="5" name="Text Placeholder 4">
            <a:extLst>
              <a:ext uri="{FF2B5EF4-FFF2-40B4-BE49-F238E27FC236}">
                <a16:creationId xmlns:a16="http://schemas.microsoft.com/office/drawing/2014/main" id="{2CBF625D-A9BC-4D14-B389-D166A24705FC}"/>
              </a:ext>
            </a:extLst>
          </p:cNvPr>
          <p:cNvSpPr>
            <a:spLocks noGrp="1"/>
          </p:cNvSpPr>
          <p:nvPr>
            <p:ph type="body" sz="quarter" idx="10"/>
            <p:custDataLst>
              <p:tags r:id="rId3"/>
            </p:custDataLst>
          </p:nvPr>
        </p:nvSpPr>
        <p:spPr>
          <a:xfrm>
            <a:off x="1095468" y="1517713"/>
            <a:ext cx="10239471" cy="1017257"/>
          </a:xfrm>
        </p:spPr>
        <p:txBody>
          <a:bodyPr>
            <a:noAutofit/>
          </a:bodyPr>
          <a:lstStyle/>
          <a:p>
            <a:r>
              <a:rPr lang="en-US">
                <a:solidFill>
                  <a:schemeClr val="tx1">
                    <a:lumMod val="75000"/>
                    <a:lumOff val="25000"/>
                  </a:schemeClr>
                </a:solidFill>
              </a:rPr>
              <a:t>Carry, use, or possess a firearm in relation to a “crime of violence” or a “drug trafficking crime” with mandatory minimums depending on:</a:t>
            </a:r>
          </a:p>
        </p:txBody>
      </p:sp>
      <p:sp>
        <p:nvSpPr>
          <p:cNvPr id="2" name="Rectangle 1">
            <a:extLst>
              <a:ext uri="{FF2B5EF4-FFF2-40B4-BE49-F238E27FC236}">
                <a16:creationId xmlns:a16="http://schemas.microsoft.com/office/drawing/2014/main" id="{A5EA7AF3-4AE2-47AC-BFF8-A2BA9B1F8E0D}"/>
              </a:ext>
            </a:extLst>
          </p:cNvPr>
          <p:cNvSpPr/>
          <p:nvPr>
            <p:custDataLst>
              <p:tags r:id="rId4"/>
            </p:custDataLst>
          </p:nvPr>
        </p:nvSpPr>
        <p:spPr>
          <a:xfrm>
            <a:off x="1910281" y="3204930"/>
            <a:ext cx="2851842" cy="932507"/>
          </a:xfrm>
          <a:prstGeom prst="rect">
            <a:avLst/>
          </a:prstGeom>
          <a:solidFill>
            <a:schemeClr val="accent5">
              <a:lumMod val="90000"/>
              <a:lumOff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95000"/>
                  </a:schemeClr>
                </a:solidFill>
              </a:rPr>
              <a:t>used, carried, or possessed </a:t>
            </a:r>
            <a:r>
              <a:rPr lang="en-US" b="1">
                <a:solidFill>
                  <a:schemeClr val="accent6"/>
                </a:solidFill>
              </a:rPr>
              <a:t>(5 years)</a:t>
            </a:r>
          </a:p>
        </p:txBody>
      </p:sp>
      <p:sp>
        <p:nvSpPr>
          <p:cNvPr id="6" name="Rectangle 5">
            <a:extLst>
              <a:ext uri="{FF2B5EF4-FFF2-40B4-BE49-F238E27FC236}">
                <a16:creationId xmlns:a16="http://schemas.microsoft.com/office/drawing/2014/main" id="{C4E34FB4-2DE0-41F3-8C6B-240B99AECF5A}"/>
              </a:ext>
            </a:extLst>
          </p:cNvPr>
          <p:cNvSpPr/>
          <p:nvPr>
            <p:custDataLst>
              <p:tags r:id="rId5"/>
            </p:custDataLst>
          </p:nvPr>
        </p:nvSpPr>
        <p:spPr>
          <a:xfrm>
            <a:off x="4811917" y="3204928"/>
            <a:ext cx="2851842" cy="932507"/>
          </a:xfrm>
          <a:prstGeom prst="rect">
            <a:avLst/>
          </a:prstGeom>
          <a:solidFill>
            <a:schemeClr val="accent5">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95000"/>
                  </a:schemeClr>
                </a:solidFill>
              </a:rPr>
              <a:t>brandished</a:t>
            </a:r>
          </a:p>
          <a:p>
            <a:pPr algn="ctr"/>
            <a:r>
              <a:rPr lang="en-US" b="1">
                <a:solidFill>
                  <a:schemeClr val="accent6"/>
                </a:solidFill>
              </a:rPr>
              <a:t>(7 years)</a:t>
            </a:r>
          </a:p>
        </p:txBody>
      </p:sp>
      <p:sp>
        <p:nvSpPr>
          <p:cNvPr id="7" name="Rectangle 6">
            <a:extLst>
              <a:ext uri="{FF2B5EF4-FFF2-40B4-BE49-F238E27FC236}">
                <a16:creationId xmlns:a16="http://schemas.microsoft.com/office/drawing/2014/main" id="{9DB58B08-96BA-4740-B314-7C1C3E012FC5}"/>
              </a:ext>
            </a:extLst>
          </p:cNvPr>
          <p:cNvSpPr/>
          <p:nvPr>
            <p:custDataLst>
              <p:tags r:id="rId6"/>
            </p:custDataLst>
          </p:nvPr>
        </p:nvSpPr>
        <p:spPr>
          <a:xfrm>
            <a:off x="7713553" y="3204928"/>
            <a:ext cx="2851842" cy="932507"/>
          </a:xfrm>
          <a:prstGeom prst="rect">
            <a:avLst/>
          </a:prstGeom>
          <a:solidFill>
            <a:schemeClr val="accent5">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95000"/>
                  </a:schemeClr>
                </a:solidFill>
              </a:rPr>
              <a:t>discharged</a:t>
            </a:r>
          </a:p>
          <a:p>
            <a:pPr algn="ctr"/>
            <a:r>
              <a:rPr lang="en-US" b="1">
                <a:solidFill>
                  <a:schemeClr val="accent6"/>
                </a:solidFill>
              </a:rPr>
              <a:t>(10 years)</a:t>
            </a:r>
          </a:p>
        </p:txBody>
      </p:sp>
      <p:sp>
        <p:nvSpPr>
          <p:cNvPr id="8" name="Rectangle 7">
            <a:extLst>
              <a:ext uri="{FF2B5EF4-FFF2-40B4-BE49-F238E27FC236}">
                <a16:creationId xmlns:a16="http://schemas.microsoft.com/office/drawing/2014/main" id="{73878139-312B-4EB9-B680-47014F3BEB03}"/>
              </a:ext>
            </a:extLst>
          </p:cNvPr>
          <p:cNvSpPr/>
          <p:nvPr>
            <p:custDataLst>
              <p:tags r:id="rId7"/>
            </p:custDataLst>
          </p:nvPr>
        </p:nvSpPr>
        <p:spPr>
          <a:xfrm>
            <a:off x="1910281" y="5340259"/>
            <a:ext cx="4291344" cy="93250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95000"/>
                  </a:schemeClr>
                </a:solidFill>
              </a:rPr>
              <a:t>short-barreled rifle, short-barreled shotgun, semiautomatic assault weapon </a:t>
            </a:r>
            <a:r>
              <a:rPr lang="en-US" b="1">
                <a:solidFill>
                  <a:schemeClr val="accent6"/>
                </a:solidFill>
              </a:rPr>
              <a:t>(10 years)</a:t>
            </a:r>
          </a:p>
        </p:txBody>
      </p:sp>
      <p:sp>
        <p:nvSpPr>
          <p:cNvPr id="9" name="Rectangle 8">
            <a:extLst>
              <a:ext uri="{FF2B5EF4-FFF2-40B4-BE49-F238E27FC236}">
                <a16:creationId xmlns:a16="http://schemas.microsoft.com/office/drawing/2014/main" id="{B0AB038E-68A3-4BAB-9195-F40413516CD8}"/>
              </a:ext>
            </a:extLst>
          </p:cNvPr>
          <p:cNvSpPr/>
          <p:nvPr>
            <p:custDataLst>
              <p:tags r:id="rId8"/>
            </p:custDataLst>
          </p:nvPr>
        </p:nvSpPr>
        <p:spPr>
          <a:xfrm>
            <a:off x="6274051" y="5340260"/>
            <a:ext cx="4291343" cy="93250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lumMod val="95000"/>
                  </a:schemeClr>
                </a:solidFill>
              </a:rPr>
              <a:t>machine gun, destructive device, or equipped with silencer or muffler</a:t>
            </a:r>
          </a:p>
          <a:p>
            <a:pPr algn="ctr"/>
            <a:r>
              <a:rPr lang="en-US" b="1">
                <a:solidFill>
                  <a:schemeClr val="accent6"/>
                </a:solidFill>
              </a:rPr>
              <a:t>(30 years)</a:t>
            </a:r>
          </a:p>
        </p:txBody>
      </p:sp>
      <p:sp>
        <p:nvSpPr>
          <p:cNvPr id="3" name="Rectangle 2">
            <a:extLst>
              <a:ext uri="{FF2B5EF4-FFF2-40B4-BE49-F238E27FC236}">
                <a16:creationId xmlns:a16="http://schemas.microsoft.com/office/drawing/2014/main" id="{140F4045-AECE-4047-A69B-98EECBED344A}"/>
              </a:ext>
            </a:extLst>
          </p:cNvPr>
          <p:cNvSpPr/>
          <p:nvPr>
            <p:custDataLst>
              <p:tags r:id="rId9"/>
            </p:custDataLst>
          </p:nvPr>
        </p:nvSpPr>
        <p:spPr>
          <a:xfrm>
            <a:off x="1310935" y="2656421"/>
            <a:ext cx="3897734" cy="523220"/>
          </a:xfrm>
          <a:prstGeom prst="rect">
            <a:avLst/>
          </a:prstGeom>
        </p:spPr>
        <p:txBody>
          <a:bodyPr wrap="none">
            <a:spAutoFit/>
          </a:bodyPr>
          <a:lstStyle/>
          <a:p>
            <a:pPr marL="514350" indent="-514350">
              <a:buFont typeface="+mj-lt"/>
              <a:buAutoNum type="arabicPeriod"/>
            </a:pPr>
            <a:r>
              <a:rPr lang="en-US" sz="2800">
                <a:solidFill>
                  <a:schemeClr val="tx1">
                    <a:lumMod val="75000"/>
                    <a:lumOff val="25000"/>
                  </a:schemeClr>
                </a:solidFill>
              </a:rPr>
              <a:t>Whether firearm was:</a:t>
            </a:r>
          </a:p>
        </p:txBody>
      </p:sp>
      <p:sp>
        <p:nvSpPr>
          <p:cNvPr id="11" name="Rectangle 10">
            <a:extLst>
              <a:ext uri="{FF2B5EF4-FFF2-40B4-BE49-F238E27FC236}">
                <a16:creationId xmlns:a16="http://schemas.microsoft.com/office/drawing/2014/main" id="{739C8F96-FC67-46AC-8BC8-B2F0E9F76C1B}"/>
              </a:ext>
            </a:extLst>
          </p:cNvPr>
          <p:cNvSpPr/>
          <p:nvPr>
            <p:custDataLst>
              <p:tags r:id="rId10"/>
            </p:custDataLst>
          </p:nvPr>
        </p:nvSpPr>
        <p:spPr>
          <a:xfrm>
            <a:off x="1310935" y="4800224"/>
            <a:ext cx="3021789" cy="523220"/>
          </a:xfrm>
          <a:prstGeom prst="rect">
            <a:avLst/>
          </a:prstGeom>
        </p:spPr>
        <p:txBody>
          <a:bodyPr wrap="none">
            <a:spAutoFit/>
          </a:bodyPr>
          <a:lstStyle/>
          <a:p>
            <a:pPr marL="514350" indent="-514350">
              <a:buFont typeface="+mj-lt"/>
              <a:buAutoNum type="arabicPeriod" startAt="2"/>
            </a:pPr>
            <a:r>
              <a:rPr lang="en-US" sz="2800">
                <a:solidFill>
                  <a:schemeClr val="tx1">
                    <a:lumMod val="75000"/>
                    <a:lumOff val="25000"/>
                  </a:schemeClr>
                </a:solidFill>
              </a:rPr>
              <a:t>Type of firearm:</a:t>
            </a:r>
          </a:p>
        </p:txBody>
      </p:sp>
      <p:sp>
        <p:nvSpPr>
          <p:cNvPr id="12" name="Rectangle 11">
            <a:extLst>
              <a:ext uri="{FF2B5EF4-FFF2-40B4-BE49-F238E27FC236}">
                <a16:creationId xmlns:a16="http://schemas.microsoft.com/office/drawing/2014/main" id="{15078AFE-BAC7-467A-850C-0F58B80CF218}"/>
              </a:ext>
            </a:extLst>
          </p:cNvPr>
          <p:cNvSpPr/>
          <p:nvPr>
            <p:custDataLst>
              <p:tags r:id="rId11"/>
            </p:custDataLst>
          </p:nvPr>
        </p:nvSpPr>
        <p:spPr>
          <a:xfrm>
            <a:off x="5782231" y="4365654"/>
            <a:ext cx="865943" cy="523220"/>
          </a:xfrm>
          <a:prstGeom prst="rect">
            <a:avLst/>
          </a:prstGeom>
        </p:spPr>
        <p:txBody>
          <a:bodyPr wrap="none">
            <a:spAutoFit/>
          </a:bodyPr>
          <a:lstStyle/>
          <a:p>
            <a:r>
              <a:rPr lang="en-US" sz="2800" b="1">
                <a:solidFill>
                  <a:schemeClr val="accent1"/>
                </a:solidFill>
              </a:rPr>
              <a:t>AND</a:t>
            </a:r>
          </a:p>
        </p:txBody>
      </p:sp>
    </p:spTree>
    <p:custDataLst>
      <p:tags r:id="rId1"/>
    </p:custDataLst>
    <p:extLst>
      <p:ext uri="{BB962C8B-B14F-4D97-AF65-F5344CB8AC3E}">
        <p14:creationId xmlns:p14="http://schemas.microsoft.com/office/powerpoint/2010/main" val="13099013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nodeType="afterGroup">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6" grpId="0" animBg="1"/>
      <p:bldP spid="7" grpId="0" animBg="1"/>
      <p:bldP spid="8" grpId="0" animBg="1"/>
      <p:bldP spid="9" grpId="0" animBg="1"/>
      <p:bldP spid="3"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90A2B0-AFDF-40B5-A610-1487E47DE457}"/>
              </a:ext>
            </a:extLst>
          </p:cNvPr>
          <p:cNvSpPr/>
          <p:nvPr/>
        </p:nvSpPr>
        <p:spPr>
          <a:xfrm>
            <a:off x="1056237" y="2095795"/>
            <a:ext cx="9892500" cy="3582519"/>
          </a:xfrm>
          <a:prstGeom prst="rect">
            <a:avLst/>
          </a:prstGeom>
        </p:spPr>
        <p:txBody>
          <a:bodyPr wrap="square">
            <a:spAutoFit/>
          </a:bodyPr>
          <a:lstStyle/>
          <a:p>
            <a:pPr marL="0" marR="0" lvl="0" indent="4763" algn="l" defTabSz="457200" rtl="0" eaLnBrk="1" fontAlgn="auto" latinLnBrk="0" hangingPunct="1">
              <a:lnSpc>
                <a:spcPct val="95000"/>
              </a:lnSpc>
              <a:spcBef>
                <a:spcPts val="3600"/>
              </a:spcBef>
              <a:spcAft>
                <a:spcPts val="1800"/>
              </a:spcAft>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3600" b="1" i="0" u="none" strike="noStrike" kern="1200" cap="none" spc="0" normalizeH="0" baseline="0" noProof="0">
                <a:ln>
                  <a:noFill/>
                </a:ln>
                <a:solidFill>
                  <a:srgbClr val="A02432"/>
                </a:solidFill>
                <a:effectLst/>
                <a:uLnTx/>
                <a:uFillTx/>
                <a:latin typeface="Calibri"/>
                <a:ea typeface="+mn-ea"/>
                <a:cs typeface="+mn-cs"/>
              </a:rPr>
              <a:t>Do not apply </a:t>
            </a:r>
            <a:r>
              <a:rPr kumimoji="0" lang="en-GB" sz="3600" b="0" i="0" u="none" strike="noStrike" kern="1200" cap="none" spc="0" normalizeH="0" baseline="0" noProof="0">
                <a:ln>
                  <a:noFill/>
                </a:ln>
                <a:solidFill>
                  <a:schemeClr val="tx1">
                    <a:lumMod val="75000"/>
                    <a:lumOff val="25000"/>
                  </a:schemeClr>
                </a:solidFill>
                <a:effectLst/>
                <a:uLnTx/>
                <a:uFillTx/>
                <a:latin typeface="Calibri"/>
                <a:ea typeface="+mn-ea"/>
                <a:cs typeface="+mn-cs"/>
              </a:rPr>
              <a:t>the firearm (weapon) SOC in guideline for the underlying offense, for example:</a:t>
            </a:r>
          </a:p>
          <a:p>
            <a:pPr marL="796925" marR="0" lvl="1" indent="-339725" algn="l" defTabSz="457200" rtl="0" eaLnBrk="1" fontAlgn="auto" latinLnBrk="0" hangingPunct="1">
              <a:lnSpc>
                <a:spcPct val="95000"/>
              </a:lnSpc>
              <a:spcBef>
                <a:spcPts val="3600"/>
              </a:spcBef>
              <a:spcAft>
                <a:spcPts val="1800"/>
              </a:spcAft>
              <a:buClrTx/>
              <a:buSzTx/>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3200" b="0" i="0" u="none" strike="noStrike" kern="1200" cap="none" spc="0" normalizeH="0" baseline="0" noProof="0">
                <a:ln>
                  <a:noFill/>
                </a:ln>
                <a:solidFill>
                  <a:prstClr val="black">
                    <a:lumMod val="65000"/>
                    <a:lumOff val="35000"/>
                  </a:prstClr>
                </a:solidFill>
                <a:effectLst/>
                <a:uLnTx/>
                <a:uFillTx/>
                <a:latin typeface="Calibri"/>
                <a:ea typeface="+mn-ea"/>
                <a:cs typeface="+mn-cs"/>
              </a:rPr>
              <a:t>§2D1.1(b)(1) </a:t>
            </a:r>
          </a:p>
          <a:p>
            <a:pPr marL="796925" marR="0" lvl="1" indent="-339725" algn="l" defTabSz="457200" rtl="0" eaLnBrk="1" fontAlgn="auto" latinLnBrk="0" hangingPunct="1">
              <a:lnSpc>
                <a:spcPct val="95000"/>
              </a:lnSpc>
              <a:spcBef>
                <a:spcPts val="3600"/>
              </a:spcBef>
              <a:spcAft>
                <a:spcPts val="1800"/>
              </a:spcAft>
              <a:buClrTx/>
              <a:buSzTx/>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3200" b="0" i="0" u="none" strike="noStrike" kern="1200" cap="none" spc="0" normalizeH="0" baseline="0" noProof="0">
                <a:ln>
                  <a:noFill/>
                </a:ln>
                <a:solidFill>
                  <a:prstClr val="black">
                    <a:lumMod val="65000"/>
                    <a:lumOff val="35000"/>
                  </a:prstClr>
                </a:solidFill>
                <a:effectLst/>
                <a:uLnTx/>
                <a:uFillTx/>
                <a:latin typeface="Calibri"/>
                <a:ea typeface="+mn-ea"/>
                <a:cs typeface="+mn-cs"/>
              </a:rPr>
              <a:t>§2K2.1(b)(6)(B)</a:t>
            </a:r>
          </a:p>
        </p:txBody>
      </p:sp>
      <p:sp>
        <p:nvSpPr>
          <p:cNvPr id="7" name="Rectangle 2">
            <a:extLst>
              <a:ext uri="{FF2B5EF4-FFF2-40B4-BE49-F238E27FC236}">
                <a16:creationId xmlns:a16="http://schemas.microsoft.com/office/drawing/2014/main" id="{B4993ED0-7E01-4CB4-8FE4-83FCEA61702C}"/>
              </a:ext>
            </a:extLst>
          </p:cNvPr>
          <p:cNvSpPr txBox="1">
            <a:spLocks noChangeArrowheads="1"/>
          </p:cNvSpPr>
          <p:nvPr/>
        </p:nvSpPr>
        <p:spPr>
          <a:xfrm>
            <a:off x="1" y="538059"/>
            <a:ext cx="12166012" cy="720422"/>
          </a:xfrm>
          <a:prstGeom prst="rect">
            <a:avLst/>
          </a:prstGeom>
        </p:spPr>
        <p:txBody>
          <a:bodyPr vert="horz" lIns="90000" tIns="46800" rIns="90000" bIns="46800" rtlCol="0" anchor="ctr">
            <a:normAutofit/>
          </a:bodyPr>
          <a:lstStyle>
            <a:lvl1pPr algn="ctr" defTabSz="914400" rtl="0" eaLnBrk="1" latinLnBrk="0" hangingPunct="1">
              <a:lnSpc>
                <a:spcPct val="90000"/>
              </a:lnSpc>
              <a:spcBef>
                <a:spcPct val="0"/>
              </a:spcBef>
              <a:buNone/>
              <a:defRPr sz="4000" kern="1200">
                <a:solidFill>
                  <a:srgbClr val="595959"/>
                </a:solidFill>
                <a:latin typeface="+mn-lt"/>
                <a:ea typeface="+mj-ea"/>
                <a:cs typeface="+mj-cs"/>
              </a:defRPr>
            </a:lvl1pPr>
          </a:lstStyle>
          <a:p>
            <a:pPr marL="0" marR="0" lvl="0" indent="0" algn="ctr" defTabSz="457200" rtl="0" eaLnBrk="1" fontAlgn="auto" latinLnBrk="0" hangingPunct="1">
              <a:lnSpc>
                <a:spcPct val="95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chemeClr val="tx1">
                    <a:lumMod val="75000"/>
                    <a:lumOff val="25000"/>
                  </a:schemeClr>
                </a:solidFill>
                <a:effectLst/>
                <a:uLnTx/>
                <a:uFillTx/>
                <a:latin typeface="Calibri" panose="020F0502020204030204" pitchFamily="34" charset="0"/>
                <a:ea typeface="+mj-ea"/>
                <a:cs typeface="Calibri" panose="020F0502020204030204" pitchFamily="34" charset="0"/>
              </a:rPr>
              <a:t>Impact of § 924(c) on SOCs</a:t>
            </a:r>
          </a:p>
        </p:txBody>
      </p:sp>
      <p:sp>
        <p:nvSpPr>
          <p:cNvPr id="8" name="Text Box 5">
            <a:extLst>
              <a:ext uri="{FF2B5EF4-FFF2-40B4-BE49-F238E27FC236}">
                <a16:creationId xmlns:a16="http://schemas.microsoft.com/office/drawing/2014/main" id="{03EE61EF-0D03-415D-9877-DC193E497F80}"/>
              </a:ext>
            </a:extLst>
          </p:cNvPr>
          <p:cNvSpPr txBox="1">
            <a:spLocks noChangeArrowheads="1"/>
          </p:cNvSpPr>
          <p:nvPr/>
        </p:nvSpPr>
        <p:spPr bwMode="auto">
          <a:xfrm>
            <a:off x="12994" y="1081968"/>
            <a:ext cx="12166011" cy="503857"/>
          </a:xfrm>
          <a:prstGeom prst="rect">
            <a:avLst/>
          </a:prstGeom>
          <a:noFill/>
          <a:ln w="9525">
            <a:noFill/>
            <a:miter lim="800000"/>
            <a:headEnd/>
            <a:tailEnd/>
          </a:ln>
        </p:spPr>
        <p:txBody>
          <a:bodyPr wrap="square" lIns="90000" tIns="46800" rIns="90000" bIns="46800">
            <a:spAutoFit/>
          </a:bodyPr>
          <a:lstStyle/>
          <a:p>
            <a:pPr marL="0" marR="0" lvl="0" indent="0" algn="ctr" defTabSz="914400" rtl="0" eaLnBrk="1" fontAlgn="auto" latinLnBrk="0" hangingPunct="1">
              <a:lnSpc>
                <a:spcPct val="95000"/>
              </a:lnSpc>
              <a:spcBef>
                <a:spcPts val="2250"/>
              </a:spcBef>
              <a:spcAft>
                <a:spcPts val="0"/>
              </a:spcAft>
              <a:buClr>
                <a:srgbClr val="FFFFFF"/>
              </a:buClr>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A02432"/>
                </a:solidFill>
                <a:effectLst/>
                <a:uLnTx/>
                <a:uFillTx/>
                <a:latin typeface="Calibri" panose="020F0502020204030204" pitchFamily="34" charset="0"/>
                <a:ea typeface="+mn-ea"/>
                <a:cs typeface="Calibri" panose="020F0502020204030204" pitchFamily="34" charset="0"/>
              </a:rPr>
              <a:t>§2K2.4, App. Note 4 (p. 259) </a:t>
            </a:r>
          </a:p>
        </p:txBody>
      </p:sp>
    </p:spTree>
    <p:extLst>
      <p:ext uri="{BB962C8B-B14F-4D97-AF65-F5344CB8AC3E}">
        <p14:creationId xmlns:p14="http://schemas.microsoft.com/office/powerpoint/2010/main" val="215889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3"/>
          <p:cNvSpPr>
            <a:spLocks noGrp="1" noChangeArrowheads="1"/>
          </p:cNvSpPr>
          <p:nvPr>
            <p:ph idx="1"/>
          </p:nvPr>
        </p:nvSpPr>
        <p:spPr>
          <a:xfrm>
            <a:off x="838200" y="2223658"/>
            <a:ext cx="10668754" cy="2606526"/>
          </a:xfrm>
        </p:spPr>
        <p:txBody>
          <a:bodyPr>
            <a:noAutofit/>
          </a:bodyPr>
          <a:lstStyle/>
          <a:p>
            <a:pPr marL="514350" indent="-514350">
              <a:buFont typeface="Arial" panose="020B0604020202020204" pitchFamily="34" charset="0"/>
              <a:buAutoNum type="arabicPeriod"/>
            </a:pPr>
            <a:r>
              <a:rPr lang="en-US" sz="3200">
                <a:cs typeface="Times New Roman" pitchFamily="18" charset="0"/>
              </a:rPr>
              <a:t>If you have both drug and gun convictions, these offenses will likely group together.</a:t>
            </a:r>
          </a:p>
          <a:p>
            <a:pPr marL="514350" indent="-514350">
              <a:buAutoNum type="arabicPeriod"/>
            </a:pPr>
            <a:r>
              <a:rPr lang="en-US" sz="3200">
                <a:solidFill>
                  <a:schemeClr val="tx1">
                    <a:lumMod val="65000"/>
                    <a:lumOff val="35000"/>
                  </a:schemeClr>
                </a:solidFill>
                <a:latin typeface="+mn-lt"/>
                <a:cs typeface="Times New Roman" pitchFamily="18" charset="0"/>
              </a:rPr>
              <a:t>If you have a drug conviction, possible career offender.</a:t>
            </a:r>
          </a:p>
          <a:p>
            <a:pPr marL="514350" indent="-514350">
              <a:buAutoNum type="arabicPeriod"/>
            </a:pPr>
            <a:r>
              <a:rPr lang="en-US" sz="3200">
                <a:cs typeface="Times New Roman" pitchFamily="18" charset="0"/>
              </a:rPr>
              <a:t>If you have a felon-in-possession conviction, possible ACCA.</a:t>
            </a:r>
            <a:endParaRPr lang="en-US" sz="3200">
              <a:solidFill>
                <a:schemeClr val="tx1">
                  <a:lumMod val="65000"/>
                  <a:lumOff val="35000"/>
                </a:schemeClr>
              </a:solidFill>
              <a:latin typeface="+mn-lt"/>
              <a:cs typeface="Times New Roman" pitchFamily="18" charset="0"/>
            </a:endParaRPr>
          </a:p>
        </p:txBody>
      </p:sp>
      <p:sp>
        <p:nvSpPr>
          <p:cNvPr id="5" name="Text Box 5">
            <a:extLst>
              <a:ext uri="{FF2B5EF4-FFF2-40B4-BE49-F238E27FC236}">
                <a16:creationId xmlns:a16="http://schemas.microsoft.com/office/drawing/2014/main" id="{D64EA105-07D8-435E-8ECB-5AABEA59E89D}"/>
              </a:ext>
            </a:extLst>
          </p:cNvPr>
          <p:cNvSpPr txBox="1">
            <a:spLocks noGrp="1" noChangeArrowheads="1"/>
          </p:cNvSpPr>
          <p:nvPr>
            <p:ph type="title"/>
          </p:nvPr>
        </p:nvSpPr>
        <p:spPr bwMode="auto">
          <a:xfrm>
            <a:off x="838200" y="704741"/>
            <a:ext cx="1051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lvl="0" algn="ctr" eaLnBrk="1" hangingPunct="1">
              <a:spcBef>
                <a:spcPct val="50000"/>
              </a:spcBef>
              <a:defRPr/>
            </a:pPr>
            <a:r>
              <a:rPr lang="en-US" sz="4000" b="1">
                <a:solidFill>
                  <a:prstClr val="black">
                    <a:lumMod val="65000"/>
                    <a:lumOff val="35000"/>
                  </a:prstClr>
                </a:solidFill>
                <a:latin typeface="Calibri"/>
              </a:rPr>
              <a:t>Other Issues for Drug and Firearm Offenses</a:t>
            </a:r>
            <a:endParaRPr lang="en-US" sz="4000" b="1">
              <a:solidFill>
                <a:prstClr val="black">
                  <a:lumMod val="65000"/>
                  <a:lumOff val="35000"/>
                </a:prstClr>
              </a:solidFill>
              <a:latin typeface="Calibri"/>
              <a:cs typeface="Times New Roman" pitchFamily="18" charset="0"/>
            </a:endParaRPr>
          </a:p>
        </p:txBody>
      </p:sp>
    </p:spTree>
    <p:extLst>
      <p:ext uri="{BB962C8B-B14F-4D97-AF65-F5344CB8AC3E}">
        <p14:creationId xmlns:p14="http://schemas.microsoft.com/office/powerpoint/2010/main" val="578882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7789-45DB-42E2-B46F-A3B64CB952AC}"/>
              </a:ext>
            </a:extLst>
          </p:cNvPr>
          <p:cNvSpPr>
            <a:spLocks noGrp="1"/>
          </p:cNvSpPr>
          <p:nvPr>
            <p:ph type="title"/>
            <p:custDataLst>
              <p:tags r:id="rId2"/>
            </p:custDataLst>
          </p:nvPr>
        </p:nvSpPr>
        <p:spPr/>
        <p:txBody>
          <a:bodyPr/>
          <a:lstStyle/>
          <a:p>
            <a:r>
              <a:rPr lang="en-US" b="1">
                <a:solidFill>
                  <a:schemeClr val="tx1">
                    <a:lumMod val="75000"/>
                    <a:lumOff val="25000"/>
                  </a:schemeClr>
                </a:solidFill>
              </a:rPr>
              <a:t>Learning Outcomes</a:t>
            </a:r>
          </a:p>
        </p:txBody>
      </p:sp>
      <p:sp>
        <p:nvSpPr>
          <p:cNvPr id="3" name="Content Placeholder 2">
            <a:extLst>
              <a:ext uri="{FF2B5EF4-FFF2-40B4-BE49-F238E27FC236}">
                <a16:creationId xmlns:a16="http://schemas.microsoft.com/office/drawing/2014/main" id="{C87A42DD-F3B6-476F-8AC0-26DE08ADC7C1}"/>
              </a:ext>
            </a:extLst>
          </p:cNvPr>
          <p:cNvSpPr>
            <a:spLocks noGrp="1"/>
          </p:cNvSpPr>
          <p:nvPr>
            <p:ph idx="1"/>
            <p:custDataLst>
              <p:tags r:id="rId3"/>
            </p:custDataLst>
          </p:nvPr>
        </p:nvSpPr>
        <p:spPr>
          <a:xfrm>
            <a:off x="838200" y="1602852"/>
            <a:ext cx="10979258" cy="4309416"/>
          </a:xfrm>
        </p:spPr>
        <p:txBody>
          <a:bodyPr>
            <a:noAutofit/>
          </a:bodyPr>
          <a:lstStyle/>
          <a:p>
            <a:pPr marL="0" indent="0">
              <a:buNone/>
            </a:pPr>
            <a:r>
              <a:rPr lang="en-US">
                <a:solidFill>
                  <a:schemeClr val="tx1">
                    <a:lumMod val="75000"/>
                    <a:lumOff val="25000"/>
                  </a:schemeClr>
                </a:solidFill>
              </a:rPr>
              <a:t>You should now be able to:</a:t>
            </a:r>
          </a:p>
          <a:p>
            <a:pPr marL="0" indent="0">
              <a:buNone/>
            </a:pPr>
            <a:r>
              <a:rPr lang="en-US" sz="1400" b="1">
                <a:solidFill>
                  <a:schemeClr val="tx1">
                    <a:lumMod val="75000"/>
                    <a:lumOff val="25000"/>
                  </a:schemeClr>
                </a:solidFill>
              </a:rPr>
              <a:t> </a:t>
            </a:r>
          </a:p>
          <a:p>
            <a:pPr indent="0">
              <a:spcBef>
                <a:spcPct val="0"/>
              </a:spcBef>
              <a:spcAft>
                <a:spcPts val="2400"/>
              </a:spcAft>
              <a:buNone/>
            </a:pPr>
            <a:r>
              <a:rPr lang="en-US" b="1">
                <a:solidFill>
                  <a:schemeClr val="tx1">
                    <a:lumMod val="75000"/>
                    <a:lumOff val="25000"/>
                  </a:schemeClr>
                </a:solidFill>
              </a:rPr>
              <a:t>Describe</a:t>
            </a:r>
            <a:r>
              <a:rPr lang="en-US">
                <a:solidFill>
                  <a:schemeClr val="tx1">
                    <a:lumMod val="75000"/>
                    <a:lumOff val="25000"/>
                  </a:schemeClr>
                </a:solidFill>
              </a:rPr>
              <a:t> relevant conduct principles in gun and drug cases;</a:t>
            </a:r>
          </a:p>
          <a:p>
            <a:pPr marL="228600" marR="0" lvl="0" indent="0" algn="l" defTabSz="914400" rtl="0" eaLnBrk="1" fontAlgn="auto" latinLnBrk="0" hangingPunct="1">
              <a:lnSpc>
                <a:spcPct val="100000"/>
              </a:lnSpc>
              <a:spcBef>
                <a:spcPct val="0"/>
              </a:spcBef>
              <a:spcAft>
                <a:spcPts val="240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lumMod val="75000"/>
                    <a:lumOff val="25000"/>
                  </a:schemeClr>
                </a:solidFill>
                <a:effectLst/>
                <a:uLnTx/>
                <a:uFillTx/>
                <a:latin typeface="Calibri"/>
                <a:cs typeface="Arial"/>
              </a:rPr>
              <a:t>Apply </a:t>
            </a:r>
            <a:r>
              <a:rPr kumimoji="0" lang="en-US" sz="2800" b="0" i="0" u="none" strike="noStrike" kern="1200" cap="none" spc="0" normalizeH="0" baseline="0" noProof="0">
                <a:ln>
                  <a:noFill/>
                </a:ln>
                <a:solidFill>
                  <a:schemeClr val="tx1">
                    <a:lumMod val="75000"/>
                    <a:lumOff val="25000"/>
                  </a:schemeClr>
                </a:solidFill>
                <a:effectLst/>
                <a:uLnTx/>
                <a:uFillTx/>
                <a:latin typeface="Calibri"/>
                <a:cs typeface="Arial"/>
              </a:rPr>
              <a:t>common</a:t>
            </a:r>
            <a:r>
              <a:rPr kumimoji="0" lang="en-US" sz="2800" b="1" i="0" u="none" strike="noStrike" kern="1200" cap="none" spc="0" normalizeH="0" baseline="0" noProof="0">
                <a:ln>
                  <a:noFill/>
                </a:ln>
                <a:solidFill>
                  <a:schemeClr val="tx1">
                    <a:lumMod val="75000"/>
                    <a:lumOff val="25000"/>
                  </a:schemeClr>
                </a:solidFill>
                <a:effectLst/>
                <a:uLnTx/>
                <a:uFillTx/>
                <a:latin typeface="Calibri"/>
                <a:cs typeface="Arial"/>
              </a:rPr>
              <a:t> </a:t>
            </a:r>
            <a:r>
              <a:rPr kumimoji="0" lang="en-US" sz="2800" b="0" i="0" u="none" strike="noStrike" kern="1200" cap="none" spc="0" normalizeH="0" baseline="0" noProof="0">
                <a:ln>
                  <a:noFill/>
                </a:ln>
                <a:solidFill>
                  <a:schemeClr val="tx1">
                    <a:lumMod val="75000"/>
                    <a:lumOff val="25000"/>
                  </a:schemeClr>
                </a:solidFill>
                <a:effectLst/>
                <a:uLnTx/>
                <a:uFillTx/>
                <a:latin typeface="Calibri"/>
                <a:cs typeface="Arial"/>
              </a:rPr>
              <a:t>specific offense characteristics in drug offenses;</a:t>
            </a:r>
          </a:p>
          <a:p>
            <a:pPr marL="228600" marR="0" lvl="0" indent="0" algn="l" defTabSz="914400" rtl="0" eaLnBrk="1" fontAlgn="auto" latinLnBrk="0" hangingPunct="1">
              <a:lnSpc>
                <a:spcPct val="100000"/>
              </a:lnSpc>
              <a:spcBef>
                <a:spcPct val="0"/>
              </a:spcBef>
              <a:spcAft>
                <a:spcPts val="240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lumMod val="75000"/>
                    <a:lumOff val="25000"/>
                  </a:schemeClr>
                </a:solidFill>
                <a:effectLst/>
                <a:uLnTx/>
                <a:uFillTx/>
                <a:latin typeface="Calibri"/>
                <a:cs typeface="Arial"/>
              </a:rPr>
              <a:t>Apply </a:t>
            </a:r>
            <a:r>
              <a:rPr kumimoji="0" lang="en-US" sz="2800" b="0" i="0" u="none" strike="noStrike" kern="1200" cap="none" spc="0" normalizeH="0" baseline="0" noProof="0">
                <a:ln>
                  <a:noFill/>
                </a:ln>
                <a:solidFill>
                  <a:schemeClr val="tx1">
                    <a:lumMod val="75000"/>
                    <a:lumOff val="25000"/>
                  </a:schemeClr>
                </a:solidFill>
                <a:effectLst/>
                <a:uLnTx/>
                <a:uFillTx/>
                <a:latin typeface="Calibri"/>
                <a:cs typeface="Arial"/>
              </a:rPr>
              <a:t>common</a:t>
            </a:r>
            <a:r>
              <a:rPr kumimoji="0" lang="en-US" sz="2800" b="1" i="0" u="none" strike="noStrike" kern="1200" cap="none" spc="0" normalizeH="0" baseline="0" noProof="0">
                <a:ln>
                  <a:noFill/>
                </a:ln>
                <a:solidFill>
                  <a:schemeClr val="tx1">
                    <a:lumMod val="75000"/>
                    <a:lumOff val="25000"/>
                  </a:schemeClr>
                </a:solidFill>
                <a:effectLst/>
                <a:uLnTx/>
                <a:uFillTx/>
                <a:latin typeface="Calibri"/>
                <a:cs typeface="Arial"/>
              </a:rPr>
              <a:t> </a:t>
            </a:r>
            <a:r>
              <a:rPr kumimoji="0" lang="en-US" sz="2800" b="0" i="0" u="none" strike="noStrike" kern="1200" cap="none" spc="0" normalizeH="0" baseline="0" noProof="0">
                <a:ln>
                  <a:noFill/>
                </a:ln>
                <a:solidFill>
                  <a:schemeClr val="tx1">
                    <a:lumMod val="75000"/>
                    <a:lumOff val="25000"/>
                  </a:schemeClr>
                </a:solidFill>
                <a:effectLst/>
                <a:uLnTx/>
                <a:uFillTx/>
                <a:latin typeface="Calibri"/>
                <a:cs typeface="Arial"/>
              </a:rPr>
              <a:t>specific offense characteristics in firearms offenses; </a:t>
            </a:r>
          </a:p>
          <a:p>
            <a:pPr marL="228600" marR="0" lvl="0" indent="0" algn="l" defTabSz="914400" rtl="0" eaLnBrk="1" fontAlgn="auto" latinLnBrk="0" hangingPunct="1">
              <a:lnSpc>
                <a:spcPct val="100000"/>
              </a:lnSpc>
              <a:spcBef>
                <a:spcPct val="0"/>
              </a:spcBef>
              <a:spcAft>
                <a:spcPts val="2400"/>
              </a:spcAft>
              <a:buClrTx/>
              <a:buSzTx/>
              <a:buFont typeface="Arial" panose="020B0604020202020204" pitchFamily="34" charset="0"/>
              <a:buNone/>
              <a:tabLst/>
              <a:defRPr/>
            </a:pPr>
            <a:r>
              <a:rPr kumimoji="0" lang="en-US" sz="2800" b="1" i="0" u="none" strike="noStrike" kern="1200" cap="none" spc="0" normalizeH="0" baseline="0" noProof="0">
                <a:ln>
                  <a:noFill/>
                </a:ln>
                <a:solidFill>
                  <a:schemeClr val="tx1">
                    <a:lumMod val="75000"/>
                    <a:lumOff val="25000"/>
                  </a:schemeClr>
                </a:solidFill>
                <a:effectLst/>
                <a:uLnTx/>
                <a:uFillTx/>
                <a:latin typeface="Calibri"/>
                <a:cs typeface="Arial"/>
              </a:rPr>
              <a:t>Identify</a:t>
            </a:r>
            <a:r>
              <a:rPr kumimoji="0" lang="en-US" sz="2800" b="0" i="0" u="none" strike="noStrike" kern="1200" cap="none" spc="0" normalizeH="0" baseline="0" noProof="0">
                <a:ln>
                  <a:noFill/>
                </a:ln>
                <a:solidFill>
                  <a:schemeClr val="tx1">
                    <a:lumMod val="75000"/>
                    <a:lumOff val="25000"/>
                  </a:schemeClr>
                </a:solidFill>
                <a:effectLst/>
                <a:uLnTx/>
                <a:uFillTx/>
                <a:latin typeface="Calibri"/>
                <a:cs typeface="Arial"/>
              </a:rPr>
              <a:t> common applications issues when the offense involves drugs and firearms. </a:t>
            </a:r>
          </a:p>
        </p:txBody>
      </p:sp>
    </p:spTree>
    <p:custDataLst>
      <p:tags r:id="rId1"/>
    </p:custDataLst>
    <p:extLst>
      <p:ext uri="{BB962C8B-B14F-4D97-AF65-F5344CB8AC3E}">
        <p14:creationId xmlns:p14="http://schemas.microsoft.com/office/powerpoint/2010/main" val="23346465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title"/>
            <p:custDataLst>
              <p:tags r:id="rId2"/>
            </p:custDataLst>
          </p:nvPr>
        </p:nvSpPr>
        <p:spPr>
          <a:xfrm>
            <a:off x="838200" y="2766218"/>
            <a:ext cx="10515600" cy="1325563"/>
          </a:xfrm>
        </p:spPr>
        <p:txBody>
          <a:bodyPr>
            <a:noAutofit/>
          </a:bodyPr>
          <a:lstStyle/>
          <a:p>
            <a:r>
              <a:rPr lang="en-US" sz="5400" b="1">
                <a:solidFill>
                  <a:schemeClr val="tx1">
                    <a:lumMod val="75000"/>
                    <a:lumOff val="25000"/>
                  </a:schemeClr>
                </a:solidFill>
              </a:rPr>
              <a:t> Relevant Conduct Rules in </a:t>
            </a:r>
            <a:br>
              <a:rPr lang="en-US" sz="5400" b="1">
                <a:solidFill>
                  <a:schemeClr val="tx1">
                    <a:lumMod val="75000"/>
                    <a:lumOff val="25000"/>
                  </a:schemeClr>
                </a:solidFill>
              </a:rPr>
            </a:br>
            <a:r>
              <a:rPr lang="en-US" sz="5400" b="1">
                <a:solidFill>
                  <a:schemeClr val="tx1">
                    <a:lumMod val="75000"/>
                    <a:lumOff val="25000"/>
                  </a:schemeClr>
                </a:solidFill>
              </a:rPr>
              <a:t>Drug and Gun Cases</a:t>
            </a:r>
          </a:p>
        </p:txBody>
      </p:sp>
    </p:spTree>
    <p:custDataLst>
      <p:tags r:id="rId1"/>
    </p:custDataLst>
    <p:extLst>
      <p:ext uri="{BB962C8B-B14F-4D97-AF65-F5344CB8AC3E}">
        <p14:creationId xmlns:p14="http://schemas.microsoft.com/office/powerpoint/2010/main" val="27904161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BFA2-7AA7-4F54-8ECA-25A3680CD09F}"/>
              </a:ext>
            </a:extLst>
          </p:cNvPr>
          <p:cNvSpPr>
            <a:spLocks noGrp="1"/>
          </p:cNvSpPr>
          <p:nvPr>
            <p:ph type="title"/>
            <p:custDataLst>
              <p:tags r:id="rId2"/>
            </p:custDataLst>
          </p:nvPr>
        </p:nvSpPr>
        <p:spPr>
          <a:xfrm>
            <a:off x="838200" y="274320"/>
            <a:ext cx="10515600" cy="1325563"/>
          </a:xfrm>
        </p:spPr>
        <p:txBody>
          <a:bodyPr>
            <a:normAutofit/>
          </a:bodyPr>
          <a:lstStyle/>
          <a:p>
            <a:pPr algn="ctr"/>
            <a:r>
              <a:rPr lang="en-US" sz="4000" b="1">
                <a:solidFill>
                  <a:schemeClr val="tx1">
                    <a:lumMod val="75000"/>
                    <a:lumOff val="25000"/>
                  </a:schemeClr>
                </a:solidFill>
                <a:latin typeface="+mn-lt"/>
              </a:rPr>
              <a:t>Relevant Conduct Analysis (a)(1) and (a)(2)</a:t>
            </a:r>
            <a:endParaRPr lang="en-US" sz="2800" b="1">
              <a:solidFill>
                <a:schemeClr val="tx1">
                  <a:lumMod val="75000"/>
                  <a:lumOff val="25000"/>
                </a:schemeClr>
              </a:solidFill>
              <a:latin typeface="+mn-lt"/>
            </a:endParaRPr>
          </a:p>
        </p:txBody>
      </p:sp>
      <p:sp>
        <p:nvSpPr>
          <p:cNvPr id="6" name="Rectangle 3">
            <a:extLst>
              <a:ext uri="{FF2B5EF4-FFF2-40B4-BE49-F238E27FC236}">
                <a16:creationId xmlns:a16="http://schemas.microsoft.com/office/drawing/2014/main" id="{DC081A7D-08C9-4D2E-A9AE-7A60BE4D2E6C}"/>
              </a:ext>
            </a:extLst>
          </p:cNvPr>
          <p:cNvSpPr>
            <a:spLocks noGrp="1" noChangeArrowheads="1"/>
          </p:cNvSpPr>
          <p:nvPr>
            <p:ph sz="half" idx="1"/>
            <p:custDataLst>
              <p:tags r:id="rId3"/>
            </p:custDataLst>
          </p:nvPr>
        </p:nvSpPr>
        <p:spPr>
          <a:xfrm>
            <a:off x="1279691" y="3670744"/>
            <a:ext cx="1555417" cy="643034"/>
          </a:xfrm>
        </p:spPr>
        <p:txBody>
          <a:bodyPr/>
          <a:lstStyle/>
          <a:p>
            <a:pPr eaLnBrk="1" hangingPunct="1">
              <a:buFontTx/>
              <a:buNone/>
            </a:pPr>
            <a:r>
              <a:rPr lang="en-US" sz="3600" b="1">
                <a:solidFill>
                  <a:srgbClr val="A02432"/>
                </a:solidFill>
              </a:rPr>
              <a:t>WHEN:</a:t>
            </a:r>
          </a:p>
        </p:txBody>
      </p:sp>
      <p:sp>
        <p:nvSpPr>
          <p:cNvPr id="7" name="Text Box 4">
            <a:extLst>
              <a:ext uri="{FF2B5EF4-FFF2-40B4-BE49-F238E27FC236}">
                <a16:creationId xmlns:a16="http://schemas.microsoft.com/office/drawing/2014/main" id="{63C1E32F-F826-43A5-9959-FF1486726EF7}"/>
              </a:ext>
            </a:extLst>
          </p:cNvPr>
          <p:cNvSpPr txBox="1">
            <a:spLocks noChangeArrowheads="1"/>
          </p:cNvSpPr>
          <p:nvPr>
            <p:custDataLst>
              <p:tags r:id="rId4"/>
            </p:custDataLst>
          </p:nvPr>
        </p:nvSpPr>
        <p:spPr bwMode="auto">
          <a:xfrm>
            <a:off x="3276599" y="3730324"/>
            <a:ext cx="8475133" cy="523875"/>
          </a:xfrm>
          <a:prstGeom prst="rect">
            <a:avLst/>
          </a:prstGeom>
          <a:solidFill>
            <a:srgbClr val="0086EA"/>
          </a:solidFill>
          <a:ln w="28575">
            <a:solidFill>
              <a:srgbClr val="595959"/>
            </a:solidFill>
            <a:miter lim="800000"/>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Offense of Conviction</a:t>
            </a:r>
          </a:p>
        </p:txBody>
      </p:sp>
      <p:sp>
        <p:nvSpPr>
          <p:cNvPr id="8" name="Text Box 5">
            <a:extLst>
              <a:ext uri="{FF2B5EF4-FFF2-40B4-BE49-F238E27FC236}">
                <a16:creationId xmlns:a16="http://schemas.microsoft.com/office/drawing/2014/main" id="{ABE09C41-AC38-4C84-8036-E07E460D2A08}"/>
              </a:ext>
            </a:extLst>
          </p:cNvPr>
          <p:cNvSpPr txBox="1">
            <a:spLocks noChangeArrowheads="1"/>
          </p:cNvSpPr>
          <p:nvPr>
            <p:custDataLst>
              <p:tags r:id="rId5"/>
            </p:custDataLst>
          </p:nvPr>
        </p:nvSpPr>
        <p:spPr bwMode="auto">
          <a:xfrm>
            <a:off x="3171411" y="1599883"/>
            <a:ext cx="584917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sz="3200" b="0" i="0" u="none" strike="noStrike" kern="1200" cap="none" spc="0" normalizeH="0" baseline="0" noProof="0">
                <a:ln>
                  <a:noFill/>
                </a:ln>
                <a:solidFill>
                  <a:schemeClr val="tx1">
                    <a:lumMod val="75000"/>
                    <a:lumOff val="25000"/>
                  </a:schemeClr>
                </a:solidFill>
                <a:effectLst/>
                <a:uLnTx/>
                <a:uFillTx/>
                <a:latin typeface="Calibri"/>
                <a:ea typeface="+mn-ea"/>
                <a:cs typeface="+mn-cs"/>
              </a:rPr>
              <a:t>(a)(1)(A): 	Acts of the defendant</a:t>
            </a:r>
          </a:p>
          <a:p>
            <a:pPr marL="0" marR="0" lvl="0" indent="0" algn="l" defTabSz="914400" rtl="0" eaLnBrk="1" fontAlgn="auto" latinLnBrk="0" hangingPunct="1">
              <a:lnSpc>
                <a:spcPct val="100000"/>
              </a:lnSpc>
              <a:spcBef>
                <a:spcPct val="50000"/>
              </a:spcBef>
              <a:spcAft>
                <a:spcPct val="0"/>
              </a:spcAft>
              <a:buClrTx/>
              <a:buSzTx/>
              <a:buFontTx/>
              <a:buNone/>
              <a:defRPr/>
            </a:pPr>
            <a:r>
              <a:rPr kumimoji="0" lang="en-US" sz="3200" b="0" i="0" u="none" strike="noStrike" kern="1200" cap="none" spc="0" normalizeH="0" baseline="0" noProof="0">
                <a:ln>
                  <a:noFill/>
                </a:ln>
                <a:solidFill>
                  <a:schemeClr val="tx1">
                    <a:lumMod val="75000"/>
                    <a:lumOff val="25000"/>
                  </a:schemeClr>
                </a:solidFill>
                <a:effectLst/>
                <a:uLnTx/>
                <a:uFillTx/>
                <a:latin typeface="Calibri"/>
                <a:ea typeface="+mn-ea"/>
                <a:cs typeface="+mn-cs"/>
              </a:rPr>
              <a:t>(a)(1)(B): 	Certain acts of others   		(3-part analysis)</a:t>
            </a:r>
          </a:p>
        </p:txBody>
      </p:sp>
      <p:sp>
        <p:nvSpPr>
          <p:cNvPr id="9" name="Text Box 7">
            <a:extLst>
              <a:ext uri="{FF2B5EF4-FFF2-40B4-BE49-F238E27FC236}">
                <a16:creationId xmlns:a16="http://schemas.microsoft.com/office/drawing/2014/main" id="{C073CF11-9B56-40D4-AFD4-5C4BDCB7AB5B}"/>
              </a:ext>
            </a:extLst>
          </p:cNvPr>
          <p:cNvSpPr txBox="1">
            <a:spLocks noChangeArrowheads="1"/>
          </p:cNvSpPr>
          <p:nvPr>
            <p:custDataLst>
              <p:tags r:id="rId6"/>
            </p:custDataLst>
          </p:nvPr>
        </p:nvSpPr>
        <p:spPr bwMode="auto">
          <a:xfrm>
            <a:off x="1367716" y="1599883"/>
            <a:ext cx="1379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sz="3600" b="1" i="0" u="none" strike="noStrike" kern="1200" cap="none" spc="0" normalizeH="0" baseline="0" noProof="0">
                <a:ln>
                  <a:noFill/>
                </a:ln>
                <a:solidFill>
                  <a:srgbClr val="A02432"/>
                </a:solidFill>
                <a:effectLst/>
                <a:uLnTx/>
                <a:uFillTx/>
                <a:latin typeface="Calibri"/>
                <a:ea typeface="+mn-ea"/>
                <a:cs typeface="+mn-cs"/>
              </a:rPr>
              <a:t>WHO:</a:t>
            </a:r>
          </a:p>
        </p:txBody>
      </p:sp>
      <p:sp>
        <p:nvSpPr>
          <p:cNvPr id="18" name="Text Box 9">
            <a:extLst>
              <a:ext uri="{FF2B5EF4-FFF2-40B4-BE49-F238E27FC236}">
                <a16:creationId xmlns:a16="http://schemas.microsoft.com/office/drawing/2014/main" id="{47E5D71C-A40A-4C1F-A888-0ADBB3905EDC}"/>
              </a:ext>
            </a:extLst>
          </p:cNvPr>
          <p:cNvSpPr txBox="1">
            <a:spLocks noChangeArrowheads="1"/>
          </p:cNvSpPr>
          <p:nvPr>
            <p:custDataLst>
              <p:tags r:id="rId7"/>
            </p:custDataLst>
          </p:nvPr>
        </p:nvSpPr>
        <p:spPr bwMode="auto">
          <a:xfrm>
            <a:off x="6333711" y="4648645"/>
            <a:ext cx="1676400" cy="523220"/>
          </a:xfrm>
          <a:prstGeom prst="rect">
            <a:avLst/>
          </a:prstGeom>
          <a:solidFill>
            <a:srgbClr val="113961"/>
          </a:solidFill>
          <a:ln w="28575">
            <a:solidFill>
              <a:srgbClr val="595959"/>
            </a:solidFill>
            <a:miter lim="800000"/>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During</a:t>
            </a:r>
          </a:p>
        </p:txBody>
      </p:sp>
      <p:sp>
        <p:nvSpPr>
          <p:cNvPr id="19" name="Text Box 10">
            <a:extLst>
              <a:ext uri="{FF2B5EF4-FFF2-40B4-BE49-F238E27FC236}">
                <a16:creationId xmlns:a16="http://schemas.microsoft.com/office/drawing/2014/main" id="{F7F109B0-4D07-4C9D-BE76-D7BC4D3547E3}"/>
              </a:ext>
            </a:extLst>
          </p:cNvPr>
          <p:cNvSpPr txBox="1">
            <a:spLocks noChangeArrowheads="1"/>
          </p:cNvSpPr>
          <p:nvPr>
            <p:custDataLst>
              <p:tags r:id="rId8"/>
            </p:custDataLst>
          </p:nvPr>
        </p:nvSpPr>
        <p:spPr bwMode="auto">
          <a:xfrm>
            <a:off x="3276600" y="4648645"/>
            <a:ext cx="2819400" cy="523220"/>
          </a:xfrm>
          <a:prstGeom prst="rect">
            <a:avLst/>
          </a:prstGeom>
          <a:solidFill>
            <a:srgbClr val="113961"/>
          </a:solidFill>
          <a:ln w="28575">
            <a:solidFill>
              <a:srgbClr val="595959"/>
            </a:solidFill>
            <a:miter lim="800000"/>
          </a:ln>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In preparation</a:t>
            </a:r>
          </a:p>
        </p:txBody>
      </p:sp>
      <p:sp>
        <p:nvSpPr>
          <p:cNvPr id="20" name="Text Box 11">
            <a:extLst>
              <a:ext uri="{FF2B5EF4-FFF2-40B4-BE49-F238E27FC236}">
                <a16:creationId xmlns:a16="http://schemas.microsoft.com/office/drawing/2014/main" id="{244A68B8-FB09-4B67-B93F-BE3C44062894}"/>
              </a:ext>
            </a:extLst>
          </p:cNvPr>
          <p:cNvSpPr txBox="1">
            <a:spLocks noChangeArrowheads="1"/>
          </p:cNvSpPr>
          <p:nvPr>
            <p:custDataLst>
              <p:tags r:id="rId9"/>
            </p:custDataLst>
          </p:nvPr>
        </p:nvSpPr>
        <p:spPr bwMode="auto">
          <a:xfrm>
            <a:off x="8247822" y="4648645"/>
            <a:ext cx="3503911" cy="523220"/>
          </a:xfrm>
          <a:prstGeom prst="rect">
            <a:avLst/>
          </a:prstGeom>
          <a:solidFill>
            <a:srgbClr val="113961"/>
          </a:solidFill>
          <a:ln w="28575">
            <a:solidFill>
              <a:srgbClr val="595959"/>
            </a:solidFill>
            <a:miter lim="800000"/>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Avoiding detection</a:t>
            </a:r>
          </a:p>
        </p:txBody>
      </p:sp>
      <p:sp>
        <p:nvSpPr>
          <p:cNvPr id="21" name="Text Box 12">
            <a:extLst>
              <a:ext uri="{FF2B5EF4-FFF2-40B4-BE49-F238E27FC236}">
                <a16:creationId xmlns:a16="http://schemas.microsoft.com/office/drawing/2014/main" id="{C29B179B-33BF-4980-9A75-D49DCE267995}"/>
              </a:ext>
            </a:extLst>
          </p:cNvPr>
          <p:cNvSpPr txBox="1">
            <a:spLocks noChangeArrowheads="1"/>
          </p:cNvSpPr>
          <p:nvPr>
            <p:custDataLst>
              <p:tags r:id="rId10"/>
            </p:custDataLst>
          </p:nvPr>
        </p:nvSpPr>
        <p:spPr bwMode="auto">
          <a:xfrm>
            <a:off x="1497496" y="4592427"/>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sz="3200" b="0" i="0" u="none" strike="noStrike" kern="1200" cap="none" spc="0" normalizeH="0" baseline="0" noProof="0">
                <a:ln>
                  <a:noFill/>
                </a:ln>
                <a:solidFill>
                  <a:schemeClr val="tx1">
                    <a:lumMod val="75000"/>
                    <a:lumOff val="25000"/>
                  </a:schemeClr>
                </a:solidFill>
                <a:effectLst/>
                <a:uLnTx/>
                <a:uFillTx/>
                <a:latin typeface="Calibri"/>
                <a:ea typeface="+mn-ea"/>
                <a:cs typeface="+mn-cs"/>
              </a:rPr>
              <a:t>(a)(1):</a:t>
            </a:r>
          </a:p>
        </p:txBody>
      </p:sp>
      <p:sp>
        <p:nvSpPr>
          <p:cNvPr id="22" name="Text Box 13">
            <a:extLst>
              <a:ext uri="{FF2B5EF4-FFF2-40B4-BE49-F238E27FC236}">
                <a16:creationId xmlns:a16="http://schemas.microsoft.com/office/drawing/2014/main" id="{97D25B53-693B-4CD7-B8DB-03D83EEDFE9C}"/>
              </a:ext>
            </a:extLst>
          </p:cNvPr>
          <p:cNvSpPr txBox="1">
            <a:spLocks noChangeArrowheads="1"/>
          </p:cNvSpPr>
          <p:nvPr>
            <p:custDataLst>
              <p:tags r:id="rId11"/>
            </p:custDataLst>
          </p:nvPr>
        </p:nvSpPr>
        <p:spPr bwMode="auto">
          <a:xfrm>
            <a:off x="3276600" y="5566311"/>
            <a:ext cx="8475132" cy="523220"/>
          </a:xfrm>
          <a:prstGeom prst="rect">
            <a:avLst/>
          </a:prstGeom>
          <a:solidFill>
            <a:srgbClr val="595959"/>
          </a:solidFill>
          <a:ln w="28575">
            <a:solidFill>
              <a:srgbClr val="595959"/>
            </a:solidFill>
            <a:miter lim="800000"/>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prstClr val="white">
                    <a:lumMod val="95000"/>
                  </a:prstClr>
                </a:solidFill>
                <a:effectLst/>
                <a:uLnTx/>
                <a:uFillTx/>
                <a:latin typeface="Calibri"/>
                <a:ea typeface="+mn-ea"/>
                <a:cs typeface="+mn-cs"/>
              </a:rPr>
              <a:t>Same course of conduct/ common scheme or plan</a:t>
            </a:r>
          </a:p>
        </p:txBody>
      </p:sp>
      <p:sp>
        <p:nvSpPr>
          <p:cNvPr id="23" name="Text Box 14">
            <a:extLst>
              <a:ext uri="{FF2B5EF4-FFF2-40B4-BE49-F238E27FC236}">
                <a16:creationId xmlns:a16="http://schemas.microsoft.com/office/drawing/2014/main" id="{7933965E-B54E-4988-A5FA-1A5F760947B4}"/>
              </a:ext>
            </a:extLst>
          </p:cNvPr>
          <p:cNvSpPr txBox="1">
            <a:spLocks noChangeArrowheads="1"/>
          </p:cNvSpPr>
          <p:nvPr>
            <p:custDataLst>
              <p:tags r:id="rId12"/>
            </p:custDataLst>
          </p:nvPr>
        </p:nvSpPr>
        <p:spPr bwMode="auto">
          <a:xfrm>
            <a:off x="1497496" y="5535534"/>
            <a:ext cx="13981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sz="3200" b="0" i="0" u="none" strike="noStrike" kern="1200" cap="none" spc="0" normalizeH="0" baseline="0" noProof="0">
                <a:ln>
                  <a:noFill/>
                </a:ln>
                <a:solidFill>
                  <a:schemeClr val="tx1">
                    <a:lumMod val="75000"/>
                    <a:lumOff val="25000"/>
                  </a:schemeClr>
                </a:solidFill>
                <a:effectLst/>
                <a:uLnTx/>
                <a:uFillTx/>
                <a:latin typeface="Calibri"/>
                <a:ea typeface="+mn-ea"/>
                <a:cs typeface="+mn-cs"/>
              </a:rPr>
              <a:t>(a)(2):</a:t>
            </a:r>
          </a:p>
        </p:txBody>
      </p:sp>
    </p:spTree>
    <p:custDataLst>
      <p:tags r:id="rId1"/>
    </p:custDataLst>
    <p:extLst>
      <p:ext uri="{BB962C8B-B14F-4D97-AF65-F5344CB8AC3E}">
        <p14:creationId xmlns:p14="http://schemas.microsoft.com/office/powerpoint/2010/main" val="442349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9" grpId="0" animBg="1"/>
      <p:bldP spid="20" grpId="0" animBg="1"/>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866F56CD-C118-4F37-ACA9-E7F0C9AF71A1}"/>
              </a:ext>
            </a:extLst>
          </p:cNvPr>
          <p:cNvSpPr/>
          <p:nvPr>
            <p:custDataLst>
              <p:tags r:id="rId2"/>
            </p:custDataLst>
          </p:nvPr>
        </p:nvSpPr>
        <p:spPr>
          <a:xfrm>
            <a:off x="8181732" y="740198"/>
            <a:ext cx="3711330" cy="5720862"/>
          </a:xfrm>
          <a:prstGeom prst="rect">
            <a:avLst/>
          </a:prstGeom>
          <a:blipFill>
            <a:blip r:embed="rId7"/>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6A0E1385-764B-427E-8CCF-EE27A133FB5B}"/>
              </a:ext>
            </a:extLst>
          </p:cNvPr>
          <p:cNvSpPr>
            <a:spLocks noGrp="1"/>
          </p:cNvSpPr>
          <p:nvPr>
            <p:ph type="title"/>
          </p:nvPr>
        </p:nvSpPr>
        <p:spPr>
          <a:xfrm>
            <a:off x="298938" y="727808"/>
            <a:ext cx="7918939" cy="3363546"/>
          </a:xfrm>
        </p:spPr>
        <p:txBody>
          <a:bodyPr>
            <a:noAutofit/>
          </a:bodyPr>
          <a:lstStyle/>
          <a:p>
            <a:pPr algn="l"/>
            <a:r>
              <a:rPr lang="en-US" sz="2800"/>
              <a:t>Bob Ross was arrested and charged with possession with intent to distribute 10 grams heroin to an undercover officer on May 1, 2021.  The government proved that Mr. Ross has sold this same undercover officer 10 grams of heroin on five other occasions in April 2021.  </a:t>
            </a:r>
            <a:br>
              <a:rPr lang="en-US" sz="2800"/>
            </a:br>
            <a:br>
              <a:rPr lang="en-US" sz="2800"/>
            </a:br>
            <a:r>
              <a:rPr lang="en-US" sz="2800"/>
              <a:t>What quantity of heroin will Ross be held accountable for under 2D1.1?</a:t>
            </a:r>
          </a:p>
        </p:txBody>
      </p:sp>
      <p:sp>
        <p:nvSpPr>
          <p:cNvPr id="3" name="TPAnswers" title="Answer Text">
            <a:extLst>
              <a:ext uri="{FF2B5EF4-FFF2-40B4-BE49-F238E27FC236}">
                <a16:creationId xmlns:a16="http://schemas.microsoft.com/office/drawing/2014/main" id="{2BE44F7A-8493-4BDA-ADED-D993B8560C9B}"/>
              </a:ext>
            </a:extLst>
          </p:cNvPr>
          <p:cNvSpPr>
            <a:spLocks noGrp="1"/>
          </p:cNvSpPr>
          <p:nvPr>
            <p:ph type="body" idx="1"/>
            <p:custDataLst>
              <p:tags r:id="rId3"/>
            </p:custDataLst>
          </p:nvPr>
        </p:nvSpPr>
        <p:spPr>
          <a:xfrm>
            <a:off x="298938" y="4493176"/>
            <a:ext cx="2907323" cy="1991825"/>
          </a:xfrm>
        </p:spPr>
        <p:txBody>
          <a:bodyPr/>
          <a:lstStyle/>
          <a:p>
            <a:pPr marL="514350" indent="-514350">
              <a:buFont typeface="Arial" panose="020B0604020202020204" pitchFamily="34" charset="0"/>
              <a:buAutoNum type="alphaUcPeriod"/>
            </a:pPr>
            <a:r>
              <a:rPr lang="en-US">
                <a:solidFill>
                  <a:schemeClr val="tx1">
                    <a:lumMod val="75000"/>
                    <a:lumOff val="25000"/>
                  </a:schemeClr>
                </a:solidFill>
              </a:rPr>
              <a:t>10 grams</a:t>
            </a:r>
          </a:p>
          <a:p>
            <a:pPr marL="514350" indent="-514350">
              <a:buFont typeface="Arial" panose="020B0604020202020204" pitchFamily="34" charset="0"/>
              <a:buAutoNum type="alphaUcPeriod"/>
            </a:pPr>
            <a:r>
              <a:rPr lang="en-US">
                <a:solidFill>
                  <a:schemeClr val="tx1">
                    <a:lumMod val="75000"/>
                    <a:lumOff val="25000"/>
                  </a:schemeClr>
                </a:solidFill>
              </a:rPr>
              <a:t>50 grams</a:t>
            </a:r>
          </a:p>
          <a:p>
            <a:pPr marL="514350" indent="-514350">
              <a:buFont typeface="Arial" panose="020B0604020202020204" pitchFamily="34" charset="0"/>
              <a:buAutoNum type="alphaUcPeriod"/>
            </a:pPr>
            <a:r>
              <a:rPr lang="en-US">
                <a:solidFill>
                  <a:schemeClr val="tx1">
                    <a:lumMod val="75000"/>
                    <a:lumOff val="25000"/>
                  </a:schemeClr>
                </a:solidFill>
              </a:rPr>
              <a:t>60 grams</a:t>
            </a:r>
          </a:p>
        </p:txBody>
      </p:sp>
      <p:sp>
        <p:nvSpPr>
          <p:cNvPr id="4" name="Slide Number Placeholder 3">
            <a:extLst>
              <a:ext uri="{FF2B5EF4-FFF2-40B4-BE49-F238E27FC236}">
                <a16:creationId xmlns:a16="http://schemas.microsoft.com/office/drawing/2014/main" id="{593D67B2-4D80-49B9-9D44-DB77A04417FE}"/>
              </a:ext>
            </a:extLst>
          </p:cNvPr>
          <p:cNvSpPr>
            <a:spLocks noGrp="1"/>
          </p:cNvSpPr>
          <p:nvPr>
            <p:ph type="sldNum" sz="quarter" idx="12"/>
          </p:nvPr>
        </p:nvSpPr>
        <p:spPr/>
        <p:txBody>
          <a:bodyPr/>
          <a:lstStyle/>
          <a:p>
            <a:fld id="{3334491F-A120-4808-8251-29C433F17150}" type="slidenum">
              <a:rPr lang="en-US" smtClean="0"/>
              <a:t>6</a:t>
            </a:fld>
            <a:endParaRPr lang="en-US"/>
          </a:p>
        </p:txBody>
      </p:sp>
      <p:sp>
        <p:nvSpPr>
          <p:cNvPr id="5" name="TPPolling" title="Polling Shape">
            <a:extLst>
              <a:ext uri="{FF2B5EF4-FFF2-40B4-BE49-F238E27FC236}">
                <a16:creationId xmlns:a16="http://schemas.microsoft.com/office/drawing/2014/main" id="{11FDAEBE-01FC-4D6D-8A72-D789564EAB79}"/>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I1" title="Correct Answer Indicator">
            <a:extLst>
              <a:ext uri="{FF2B5EF4-FFF2-40B4-BE49-F238E27FC236}">
                <a16:creationId xmlns:a16="http://schemas.microsoft.com/office/drawing/2014/main" id="{41506550-0463-4C88-9451-13E9D1A51D29}"/>
              </a:ext>
            </a:extLst>
          </p:cNvPr>
          <p:cNvSpPr/>
          <p:nvPr>
            <p:custDataLst>
              <p:tags r:id="rId4"/>
            </p:custDataLst>
          </p:nvPr>
        </p:nvSpPr>
        <p:spPr>
          <a:xfrm rot="10800000">
            <a:off x="-56662" y="5667503"/>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4215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27B6-4834-4AEE-9319-3FF13C782022}"/>
              </a:ext>
            </a:extLst>
          </p:cNvPr>
          <p:cNvSpPr>
            <a:spLocks noGrp="1"/>
          </p:cNvSpPr>
          <p:nvPr>
            <p:ph type="title"/>
            <p:custDataLst>
              <p:tags r:id="rId2"/>
            </p:custDataLst>
          </p:nvPr>
        </p:nvSpPr>
        <p:spPr>
          <a:xfrm>
            <a:off x="1238757" y="411666"/>
            <a:ext cx="9714486" cy="1325563"/>
          </a:xfrm>
        </p:spPr>
        <p:txBody>
          <a:bodyPr>
            <a:normAutofit/>
          </a:bodyPr>
          <a:lstStyle/>
          <a:p>
            <a:r>
              <a:rPr lang="en-US" b="1">
                <a:solidFill>
                  <a:schemeClr val="tx1">
                    <a:lumMod val="75000"/>
                    <a:lumOff val="25000"/>
                  </a:schemeClr>
                </a:solidFill>
              </a:rPr>
              <a:t>Same Course of Conduct</a:t>
            </a:r>
            <a:br>
              <a:rPr lang="en-US" b="1">
                <a:solidFill>
                  <a:schemeClr val="tx1">
                    <a:lumMod val="75000"/>
                    <a:lumOff val="25000"/>
                  </a:schemeClr>
                </a:solidFill>
              </a:rPr>
            </a:br>
            <a:r>
              <a:rPr lang="en-US" sz="3600" b="1">
                <a:solidFill>
                  <a:schemeClr val="accent1"/>
                </a:solidFill>
              </a:rPr>
              <a:t>§1B1.3(a)(2), App. Note 5(B)(ii)</a:t>
            </a:r>
            <a:endParaRPr lang="en-US" b="1">
              <a:solidFill>
                <a:schemeClr val="accent1"/>
              </a:solidFill>
            </a:endParaRPr>
          </a:p>
        </p:txBody>
      </p:sp>
      <p:sp>
        <p:nvSpPr>
          <p:cNvPr id="6" name="Text Placeholder 2">
            <a:extLst>
              <a:ext uri="{FF2B5EF4-FFF2-40B4-BE49-F238E27FC236}">
                <a16:creationId xmlns:a16="http://schemas.microsoft.com/office/drawing/2014/main" id="{A048B531-021F-449A-BB51-670279D89D82}"/>
              </a:ext>
            </a:extLst>
          </p:cNvPr>
          <p:cNvSpPr txBox="1"/>
          <p:nvPr>
            <p:custDataLst>
              <p:tags r:id="rId3"/>
            </p:custDataLst>
          </p:nvPr>
        </p:nvSpPr>
        <p:spPr>
          <a:xfrm>
            <a:off x="4357109" y="3132909"/>
            <a:ext cx="3408111" cy="1439091"/>
          </a:xfrm>
          <a:prstGeom prst="rect">
            <a:avLst/>
          </a:prstGeom>
          <a:gradFill flip="none" rotWithShape="1">
            <a:gsLst>
              <a:gs pos="0">
                <a:schemeClr val="bg1">
                  <a:lumMod val="85000"/>
                </a:schemeClr>
              </a:gs>
              <a:gs pos="100000">
                <a:schemeClr val="bg1">
                  <a:lumMod val="95000"/>
                  <a:shade val="100000"/>
                  <a:satMod val="115000"/>
                </a:schemeClr>
              </a:gs>
            </a:gsLst>
            <a:lin ang="16200000" scaled="1"/>
          </a:gradFill>
          <a:ln w="28575">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A02432"/>
                </a:solidFill>
                <a:effectLst/>
                <a:uLnTx/>
                <a:uFillTx/>
                <a:latin typeface="Calibri"/>
                <a:ea typeface="+mn-ea"/>
                <a:cs typeface="+mn-cs"/>
              </a:rPr>
              <a:t>Regularity</a:t>
            </a:r>
          </a:p>
        </p:txBody>
      </p:sp>
      <p:sp>
        <p:nvSpPr>
          <p:cNvPr id="7" name="Text Placeholder 2">
            <a:extLst>
              <a:ext uri="{FF2B5EF4-FFF2-40B4-BE49-F238E27FC236}">
                <a16:creationId xmlns:a16="http://schemas.microsoft.com/office/drawing/2014/main" id="{917769EF-E539-4C35-BC6A-920B2C4EDDCB}"/>
              </a:ext>
            </a:extLst>
          </p:cNvPr>
          <p:cNvSpPr txBox="1"/>
          <p:nvPr>
            <p:custDataLst>
              <p:tags r:id="rId4"/>
            </p:custDataLst>
          </p:nvPr>
        </p:nvSpPr>
        <p:spPr>
          <a:xfrm>
            <a:off x="7901497" y="3132909"/>
            <a:ext cx="3408111" cy="1439091"/>
          </a:xfrm>
          <a:prstGeom prst="rect">
            <a:avLst/>
          </a:prstGeom>
          <a:gradFill flip="none" rotWithShape="1">
            <a:gsLst>
              <a:gs pos="0">
                <a:schemeClr val="bg1">
                  <a:lumMod val="85000"/>
                </a:schemeClr>
              </a:gs>
              <a:gs pos="100000">
                <a:schemeClr val="bg1">
                  <a:lumMod val="95000"/>
                  <a:shade val="100000"/>
                  <a:satMod val="115000"/>
                </a:schemeClr>
              </a:gs>
            </a:gsLst>
            <a:lin ang="16200000" scaled="1"/>
          </a:gradFill>
          <a:ln w="28575">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A02432"/>
                </a:solidFill>
                <a:effectLst/>
                <a:uLnTx/>
                <a:uFillTx/>
                <a:latin typeface="Calibri"/>
                <a:ea typeface="+mn-ea"/>
                <a:cs typeface="+mn-cs"/>
              </a:rPr>
              <a:t>Temporal Proximity</a:t>
            </a:r>
          </a:p>
        </p:txBody>
      </p:sp>
      <p:sp>
        <p:nvSpPr>
          <p:cNvPr id="11" name="Text Placeholder 2">
            <a:extLst>
              <a:ext uri="{FF2B5EF4-FFF2-40B4-BE49-F238E27FC236}">
                <a16:creationId xmlns:a16="http://schemas.microsoft.com/office/drawing/2014/main" id="{5FC12F9F-BACF-478D-A36C-71475D6736E8}"/>
              </a:ext>
            </a:extLst>
          </p:cNvPr>
          <p:cNvSpPr txBox="1"/>
          <p:nvPr>
            <p:custDataLst>
              <p:tags r:id="rId5"/>
            </p:custDataLst>
          </p:nvPr>
        </p:nvSpPr>
        <p:spPr>
          <a:xfrm>
            <a:off x="812721" y="3132908"/>
            <a:ext cx="3408111" cy="1439091"/>
          </a:xfrm>
          <a:prstGeom prst="rect">
            <a:avLst/>
          </a:prstGeom>
          <a:gradFill flip="none" rotWithShape="1">
            <a:gsLst>
              <a:gs pos="0">
                <a:schemeClr val="bg1">
                  <a:lumMod val="85000"/>
                </a:schemeClr>
              </a:gs>
              <a:gs pos="100000">
                <a:schemeClr val="bg1">
                  <a:lumMod val="95000"/>
                  <a:shade val="100000"/>
                  <a:satMod val="115000"/>
                </a:schemeClr>
              </a:gs>
            </a:gsLst>
            <a:lin ang="16200000" scaled="1"/>
          </a:gradFill>
          <a:ln w="28575">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A02432"/>
                </a:solidFill>
                <a:effectLst/>
                <a:uLnTx/>
                <a:uFillTx/>
                <a:latin typeface="Calibri"/>
                <a:ea typeface="+mn-ea"/>
                <a:cs typeface="+mn-cs"/>
              </a:rPr>
              <a:t>Similarity</a:t>
            </a:r>
          </a:p>
        </p:txBody>
      </p:sp>
    </p:spTree>
    <p:custDataLst>
      <p:tags r:id="rId1"/>
    </p:custDataLst>
    <p:extLst>
      <p:ext uri="{BB962C8B-B14F-4D97-AF65-F5344CB8AC3E}">
        <p14:creationId xmlns:p14="http://schemas.microsoft.com/office/powerpoint/2010/main" val="2330615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527B6-4834-4AEE-9319-3FF13C782022}"/>
              </a:ext>
            </a:extLst>
          </p:cNvPr>
          <p:cNvSpPr>
            <a:spLocks noGrp="1"/>
          </p:cNvSpPr>
          <p:nvPr>
            <p:ph type="title"/>
            <p:custDataLst>
              <p:tags r:id="rId2"/>
            </p:custDataLst>
          </p:nvPr>
        </p:nvSpPr>
        <p:spPr>
          <a:xfrm>
            <a:off x="1238757" y="411666"/>
            <a:ext cx="9714486" cy="1325563"/>
          </a:xfrm>
        </p:spPr>
        <p:txBody>
          <a:bodyPr>
            <a:normAutofit/>
          </a:bodyPr>
          <a:lstStyle/>
          <a:p>
            <a:r>
              <a:rPr lang="en-US" b="1">
                <a:solidFill>
                  <a:schemeClr val="tx1">
                    <a:lumMod val="75000"/>
                    <a:lumOff val="25000"/>
                  </a:schemeClr>
                </a:solidFill>
              </a:rPr>
              <a:t>Common Scheme or Plan</a:t>
            </a:r>
            <a:br>
              <a:rPr lang="en-US" b="1"/>
            </a:br>
            <a:r>
              <a:rPr lang="en-US" sz="3600" b="1">
                <a:solidFill>
                  <a:schemeClr val="accent1"/>
                </a:solidFill>
              </a:rPr>
              <a:t>§1B1.3(a)(2), App. Note 5(B)(</a:t>
            </a:r>
            <a:r>
              <a:rPr lang="en-US" sz="3600" b="1" err="1">
                <a:solidFill>
                  <a:schemeClr val="accent1"/>
                </a:solidFill>
              </a:rPr>
              <a:t>i</a:t>
            </a:r>
            <a:r>
              <a:rPr lang="en-US" sz="3600" b="1">
                <a:solidFill>
                  <a:schemeClr val="accent1"/>
                </a:solidFill>
              </a:rPr>
              <a:t>)</a:t>
            </a:r>
            <a:endParaRPr lang="en-US" b="1">
              <a:solidFill>
                <a:schemeClr val="accent1"/>
              </a:solidFill>
            </a:endParaRPr>
          </a:p>
        </p:txBody>
      </p:sp>
      <p:sp>
        <p:nvSpPr>
          <p:cNvPr id="6" name="Text Placeholder 2">
            <a:extLst>
              <a:ext uri="{FF2B5EF4-FFF2-40B4-BE49-F238E27FC236}">
                <a16:creationId xmlns:a16="http://schemas.microsoft.com/office/drawing/2014/main" id="{A048B531-021F-449A-BB51-670279D89D82}"/>
              </a:ext>
            </a:extLst>
          </p:cNvPr>
          <p:cNvSpPr txBox="1"/>
          <p:nvPr>
            <p:custDataLst>
              <p:tags r:id="rId3"/>
            </p:custDataLst>
          </p:nvPr>
        </p:nvSpPr>
        <p:spPr>
          <a:xfrm>
            <a:off x="6882594" y="2157547"/>
            <a:ext cx="3408111" cy="1439091"/>
          </a:xfrm>
          <a:prstGeom prst="rect">
            <a:avLst/>
          </a:prstGeom>
          <a:gradFill flip="none" rotWithShape="1">
            <a:gsLst>
              <a:gs pos="0">
                <a:schemeClr val="bg1">
                  <a:lumMod val="85000"/>
                </a:schemeClr>
              </a:gs>
              <a:gs pos="100000">
                <a:schemeClr val="bg1">
                  <a:lumMod val="95000"/>
                </a:schemeClr>
              </a:gs>
            </a:gsLst>
            <a:lin ang="16200000" scaled="1"/>
          </a:gradFill>
          <a:ln w="28575">
            <a:solidFill>
              <a:schemeClr val="tx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113961"/>
                </a:solidFill>
                <a:effectLst/>
                <a:uLnTx/>
                <a:uFillTx/>
                <a:latin typeface="Calibri"/>
                <a:ea typeface="+mn-ea"/>
                <a:cs typeface="+mn-cs"/>
              </a:rPr>
              <a:t>Common Accomplices</a:t>
            </a:r>
          </a:p>
        </p:txBody>
      </p:sp>
      <p:sp>
        <p:nvSpPr>
          <p:cNvPr id="7" name="Text Placeholder 2">
            <a:extLst>
              <a:ext uri="{FF2B5EF4-FFF2-40B4-BE49-F238E27FC236}">
                <a16:creationId xmlns:a16="http://schemas.microsoft.com/office/drawing/2014/main" id="{917769EF-E539-4C35-BC6A-920B2C4EDDCB}"/>
              </a:ext>
            </a:extLst>
          </p:cNvPr>
          <p:cNvSpPr txBox="1"/>
          <p:nvPr>
            <p:custDataLst>
              <p:tags r:id="rId4"/>
            </p:custDataLst>
          </p:nvPr>
        </p:nvSpPr>
        <p:spPr>
          <a:xfrm>
            <a:off x="1901296" y="4550230"/>
            <a:ext cx="3408111" cy="1439091"/>
          </a:xfrm>
          <a:prstGeom prst="rect">
            <a:avLst/>
          </a:prstGeom>
          <a:gradFill flip="none" rotWithShape="1">
            <a:gsLst>
              <a:gs pos="0">
                <a:schemeClr val="bg1">
                  <a:lumMod val="85000"/>
                </a:schemeClr>
              </a:gs>
              <a:gs pos="100000">
                <a:schemeClr val="bg1">
                  <a:lumMod val="95000"/>
                </a:schemeClr>
              </a:gs>
            </a:gsLst>
            <a:lin ang="16200000" scaled="1"/>
          </a:gradFill>
          <a:ln w="28575">
            <a:solidFill>
              <a:schemeClr val="tx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113961"/>
                </a:solidFill>
                <a:effectLst/>
                <a:uLnTx/>
                <a:uFillTx/>
                <a:latin typeface="Calibri"/>
                <a:ea typeface="+mn-ea"/>
                <a:cs typeface="+mn-cs"/>
              </a:rPr>
              <a:t>Common Purpose</a:t>
            </a:r>
          </a:p>
        </p:txBody>
      </p:sp>
      <p:sp>
        <p:nvSpPr>
          <p:cNvPr id="11" name="Text Placeholder 2">
            <a:extLst>
              <a:ext uri="{FF2B5EF4-FFF2-40B4-BE49-F238E27FC236}">
                <a16:creationId xmlns:a16="http://schemas.microsoft.com/office/drawing/2014/main" id="{5FC12F9F-BACF-478D-A36C-71475D6736E8}"/>
              </a:ext>
            </a:extLst>
          </p:cNvPr>
          <p:cNvSpPr txBox="1"/>
          <p:nvPr>
            <p:custDataLst>
              <p:tags r:id="rId5"/>
            </p:custDataLst>
          </p:nvPr>
        </p:nvSpPr>
        <p:spPr>
          <a:xfrm>
            <a:off x="1875166" y="2157548"/>
            <a:ext cx="3408111" cy="1439091"/>
          </a:xfrm>
          <a:prstGeom prst="rect">
            <a:avLst/>
          </a:prstGeom>
          <a:gradFill flip="none" rotWithShape="1">
            <a:gsLst>
              <a:gs pos="0">
                <a:schemeClr val="bg1">
                  <a:lumMod val="85000"/>
                </a:schemeClr>
              </a:gs>
              <a:gs pos="100000">
                <a:schemeClr val="bg1">
                  <a:lumMod val="95000"/>
                </a:schemeClr>
              </a:gs>
            </a:gsLst>
            <a:lin ang="16200000" scaled="1"/>
          </a:gradFill>
          <a:ln w="28575">
            <a:solidFill>
              <a:schemeClr val="tx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113961"/>
                </a:solidFill>
                <a:effectLst/>
                <a:uLnTx/>
                <a:uFillTx/>
                <a:latin typeface="Calibri"/>
                <a:ea typeface="+mn-ea"/>
                <a:cs typeface="+mn-cs"/>
              </a:rPr>
              <a:t>Common Victims</a:t>
            </a:r>
          </a:p>
        </p:txBody>
      </p:sp>
      <p:sp>
        <p:nvSpPr>
          <p:cNvPr id="8" name="Text Placeholder 2">
            <a:extLst>
              <a:ext uri="{FF2B5EF4-FFF2-40B4-BE49-F238E27FC236}">
                <a16:creationId xmlns:a16="http://schemas.microsoft.com/office/drawing/2014/main" id="{B5AFFDE6-3753-4856-A43D-C0D6549F71A4}"/>
              </a:ext>
            </a:extLst>
          </p:cNvPr>
          <p:cNvSpPr txBox="1"/>
          <p:nvPr>
            <p:custDataLst>
              <p:tags r:id="rId6"/>
            </p:custDataLst>
          </p:nvPr>
        </p:nvSpPr>
        <p:spPr>
          <a:xfrm>
            <a:off x="6882594" y="4550230"/>
            <a:ext cx="3408111" cy="1439091"/>
          </a:xfrm>
          <a:prstGeom prst="rect">
            <a:avLst/>
          </a:prstGeom>
          <a:gradFill flip="none" rotWithShape="1">
            <a:gsLst>
              <a:gs pos="0">
                <a:schemeClr val="bg1">
                  <a:lumMod val="85000"/>
                </a:schemeClr>
              </a:gs>
              <a:gs pos="100000">
                <a:schemeClr val="bg1">
                  <a:lumMod val="95000"/>
                </a:schemeClr>
              </a:gs>
            </a:gsLst>
            <a:lin ang="16200000" scaled="1"/>
          </a:gradFill>
          <a:ln w="28575">
            <a:solidFill>
              <a:schemeClr val="tx2"/>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US" sz="3200" b="1" i="0" u="none" strike="noStrike" kern="1200" cap="none" spc="0" normalizeH="0" baseline="0" noProof="0">
                <a:ln>
                  <a:noFill/>
                </a:ln>
                <a:solidFill>
                  <a:srgbClr val="113961"/>
                </a:solidFill>
                <a:effectLst/>
                <a:uLnTx/>
                <a:uFillTx/>
                <a:latin typeface="Calibri"/>
                <a:ea typeface="+mn-ea"/>
                <a:cs typeface="+mn-cs"/>
              </a:rPr>
              <a:t>Similar </a:t>
            </a:r>
            <a:r>
              <a:rPr kumimoji="0" lang="en-US" sz="3200" b="1" i="1" u="none" strike="noStrike" kern="1200" cap="none" spc="0" normalizeH="0" baseline="0" noProof="0">
                <a:ln>
                  <a:noFill/>
                </a:ln>
                <a:solidFill>
                  <a:srgbClr val="113961"/>
                </a:solidFill>
                <a:effectLst/>
                <a:uLnTx/>
                <a:uFillTx/>
                <a:latin typeface="Calibri"/>
                <a:ea typeface="+mn-ea"/>
                <a:cs typeface="+mn-cs"/>
              </a:rPr>
              <a:t>Modus Operandi</a:t>
            </a:r>
          </a:p>
        </p:txBody>
      </p:sp>
    </p:spTree>
    <p:custDataLst>
      <p:tags r:id="rId1"/>
    </p:custDataLst>
    <p:extLst>
      <p:ext uri="{BB962C8B-B14F-4D97-AF65-F5344CB8AC3E}">
        <p14:creationId xmlns:p14="http://schemas.microsoft.com/office/powerpoint/2010/main" val="3243244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4616-2D77-4319-96AA-78C6D74AB2F5}"/>
              </a:ext>
            </a:extLst>
          </p:cNvPr>
          <p:cNvSpPr>
            <a:spLocks noGrp="1"/>
          </p:cNvSpPr>
          <p:nvPr>
            <p:ph type="title"/>
            <p:custDataLst>
              <p:tags r:id="rId2"/>
            </p:custDataLst>
          </p:nvPr>
        </p:nvSpPr>
        <p:spPr>
          <a:xfrm>
            <a:off x="838200" y="2766218"/>
            <a:ext cx="10515600" cy="1325563"/>
          </a:xfrm>
        </p:spPr>
        <p:txBody>
          <a:bodyPr>
            <a:noAutofit/>
          </a:bodyPr>
          <a:lstStyle/>
          <a:p>
            <a:r>
              <a:rPr lang="en-US" sz="5400" b="1">
                <a:solidFill>
                  <a:schemeClr val="tx1">
                    <a:lumMod val="75000"/>
                    <a:lumOff val="25000"/>
                  </a:schemeClr>
                </a:solidFill>
              </a:rPr>
              <a:t>Drug Trafficking Guideline </a:t>
            </a:r>
            <a:br>
              <a:rPr lang="en-US" sz="5400" b="1">
                <a:solidFill>
                  <a:schemeClr val="tx1">
                    <a:lumMod val="75000"/>
                    <a:lumOff val="25000"/>
                  </a:schemeClr>
                </a:solidFill>
              </a:rPr>
            </a:br>
            <a:r>
              <a:rPr lang="en-US" sz="5400" b="1">
                <a:solidFill>
                  <a:schemeClr val="tx1">
                    <a:lumMod val="75000"/>
                    <a:lumOff val="25000"/>
                  </a:schemeClr>
                </a:solidFill>
              </a:rPr>
              <a:t>USSG §2D1.1</a:t>
            </a:r>
          </a:p>
        </p:txBody>
      </p:sp>
    </p:spTree>
    <p:custDataLst>
      <p:tags r:id="rId1"/>
    </p:custDataLst>
    <p:extLst>
      <p:ext uri="{BB962C8B-B14F-4D97-AF65-F5344CB8AC3E}">
        <p14:creationId xmlns:p14="http://schemas.microsoft.com/office/powerpoint/2010/main" val="2194077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1.14"/>
  <p:tag name="AS_TITLE" val="Aspose.Slides for .NET 4.0"/>
  <p:tag name="AS_VERSION" val="20.1"/>
  <p:tag name="TPPRESENTATIONGUID" val="1d25337d-dab6-458c-8435-844fdb113dbf"/>
  <p:tag name="TPVERSION" val="8"/>
  <p:tag name="TPFULLVERSION" val="8.9.5.12"/>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bc9454-55cb-484e-8309-ed8cd7065803}&quot; /&gt;&lt;isInvalidForFieldText val=&quot;0&quot; /&gt;&lt;Image&gt;&lt;filename val=&quot;E:\breeze\content\2260560433\2883314119-1\input\breezo\data\asimages\{fbbc9454-55cb-484e-8309-ed8cd7065803}.png&quot; /&gt;&lt;left val=&quot;499&quot; /&gt;&lt;top val=&quot;84&quot; /&gt;&lt;width val=&quot;282&quot; /&gt;&lt;height val=&quot;281&quot; /&gt;&lt;hasText val=&quot;1&quot; /&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96356b-bfbf-4bb5-ac32-667df79206fd}&quot; /&gt;&lt;isInvalidForFieldText val=&quot;0&quot; /&gt;&lt;Image&gt;&lt;filename val=&quot;E:\breeze\content\2260560433\2883314119-1\input\breezo\data\asimages\{6396356b-bfbf-4bb5-ac32-667df79206fd}.png&quot; /&gt;&lt;left val=&quot;438&quot; /&gt;&lt;top val=&quot;86&quot; /&gt;&lt;width val=&quot;404&quot; /&gt;&lt;height val=&quot;48&quot; /&gt;&lt;hasText val=&quot;1&quot; /&gt;&lt;/Image&gt;&lt;/ThreeDShapeInfo&gt;"/>
  <p:tag name="PRESENTER_SHAPETEXTINFO" val="&lt;ShapeTextInfo&gt;&lt;TableIndex row=&quot;-1&quot; col=&quot;-1&quot;&gt;&lt;linesCount val=&quot;1&quot; /&gt;&lt;lineCharCount val=&quot;17&quot; /&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cdf6cca1-40f6-4596-a55b-46cb244a8a4a}_1.png_crop.png&quot; /&gt;&lt;left val=&quot;121&quot; /&gt;&lt;top val=&quot;232&quot; /&gt;&lt;width val=&quot;1071&quot; /&gt;&lt;height val=&quot;111&quot; /&gt;&lt;hasText val=&quot;1&quot; /&gt;&lt;paraId val=&quot;1&quot; /&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72F89CD48BE84521B3893394A191D005&lt;/guid&gt;&#10;        &lt;description /&gt;&#10;        &lt;date&gt;4/20/2022 12:08: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A79CABCD1A644F8AD0414BB829EA467&lt;/guid&gt;&#10;            &lt;repollguid&gt;6770B9FFBA954457A416411CA6442687&lt;/repollguid&gt;&#10;            &lt;sourceid&gt;1CE082B9A53B45AB86FFE57CFFA444D7&lt;/sourceid&gt;&#10;            &lt;narrativeguid&gt;00000000000000000000000000000000&lt;/narrativeguid&gt;&#10;            &lt;questiontext&gt;Defendant has pleaded guilty to drug trafficking. The drugs were found in a closet in the defendant’s bedroom.  During the search, officers also found a firearm under the bed in the same room as the drugs.  Does the 2-level weapons enhancement under 2D1.1(b)(2) apply in this cas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5DFDCB23E1F42CC94F31C701181AA83&lt;/guid&gt;&#10;                    &lt;answertext&gt;Yes&lt;/answertext&gt;&#10;                    &lt;valuetype&gt;1&lt;/valuetype&gt;&#10;                &lt;/answer&gt;&#10;                &lt;answer&gt;&#10;                    &lt;guid&gt;3FD8AF795BD44024BD6DE3C2644CA8CE&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04.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05.xml><?xml version="1.0" encoding="utf-8"?>
<p:tagLst xmlns:a="http://schemas.openxmlformats.org/drawingml/2006/main" xmlns:r="http://schemas.openxmlformats.org/officeDocument/2006/relationships" xmlns:p="http://schemas.openxmlformats.org/presentationml/2006/main">
  <p:tag name="ZEROBASED" val="False"/>
</p:tagLst>
</file>

<file path=ppt/tags/tag10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97b684-4019-43f3-800a-2e6b4f1ad75e}&quot; /&gt;&lt;isInvalidForFieldText val=&quot;0&quot; /&gt;&lt;Image&gt;&lt;filename val=&quot;E:\breeze\content\2260560433\2883314119-1\input\breezo\data\asimages\{5897b684-4019-43f3-800a-2e6b4f1ad75e}.png&quot; /&gt;&lt;left val=&quot;425&quot; /&gt;&lt;top val=&quot;86&quot; /&gt;&lt;width val=&quot;431&quot; /&gt;&lt;height val=&quot;48&quot; /&gt;&lt;hasText val=&quot;1&quot; /&gt;&lt;/Image&gt;&lt;/ThreeDShapeInfo&gt;"/>
  <p:tag name="PRESENTER_SHAPETEXTINFO" val="&lt;ShapeTextInfo&gt;&lt;TableIndex row=&quot;-1&quot; col=&quot;-1&quot;&gt;&lt;linesCount val=&quot;1&quot; /&gt;&lt;lineCharCount val=&quot;18&quot; /&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4602186f-12b6-4ce4-8609-b38e7b80365c}_1.png_crop.png&quot; /&gt;&lt;left val=&quot;121&quot; /&gt;&lt;top val=&quot;232&quot; /&gt;&lt;width val=&quot;1071&quot; /&gt;&lt;height val=&quot;171&quot; /&gt;&lt;hasText val=&quot;1&quot; /&gt;&lt;paraId val=&quot;1&quot; /&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3&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AF48F62E25E548BA847269268C6E7A1E&lt;/guid&gt;&#10;        &lt;description /&gt;&#10;        &lt;date&gt;4/20/2022 12:09:0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F97CA1194816432DBF75CA7B96DC078A&lt;/guid&gt;&#10;            &lt;repollguid&gt;D8878317E02B4A01BB2015D8584B7A93&lt;/repollguid&gt;&#10;            &lt;sourceid&gt;0D1D1541ACEE4639A6FCE39121771BE6&lt;/sourceid&gt;&#10;            &lt;narrativeguid&gt;00000000000000000000000000000000&lt;/narrativeguid&gt;&#10;            &lt;questiontext&gt;Mr. Thomas was arrested and charged with possession with intent to distribute marijuana.  He was arrested in an apartment and law enforcement officers found 50 pounds of marijuana, scales, baggies, and other drugs paraphernalia.  The apartment was leased to Thomas’ girlfriend.  Will the enhancement for maintaining a drug premises under §2B1.1(b)(12)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7797CBC64C24F26A178D55102B34B1C&lt;/guid&gt;&#10;                    &lt;answertext&gt;Yes&lt;/answertext&gt;&#10;                    &lt;valuetype&gt;-1&lt;/valuetype&gt;&#10;                &lt;/answer&gt;&#10;                &lt;answer&gt;&#10;                    &lt;guid&gt;4A16B37443EF4462908B0C052A639A7D&lt;/guid&gt;&#10;                    &lt;answertext&gt;No &lt;/answertext&gt;&#10;                    &lt;valuetype&gt;-1&lt;/valuetype&gt;&#10;                &lt;/answer&gt;&#10;                &lt;answer&gt;&#10;                    &lt;guid&gt;166CA98A8D4040548E0E038D3FC7575B&lt;/guid&gt;&#10;                    &lt;answertext&gt;Mayb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1.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12.xml><?xml version="1.0" encoding="utf-8"?>
<p:tagLst xmlns:a="http://schemas.openxmlformats.org/drawingml/2006/main" xmlns:r="http://schemas.openxmlformats.org/officeDocument/2006/relationships" xmlns:p="http://schemas.openxmlformats.org/presentationml/2006/main">
  <p:tag name="ZEROBASED" val="False"/>
</p:tagLst>
</file>

<file path=ppt/tags/tag1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LIVECHARTING" val="False"/>
  <p:tag name="TPQUESTIONXML" val="﻿&lt;?xml version=&quot;1.0&quot; encoding=&quot;utf-8&quot;?&gt;&#10;&lt;questionlist&gt;&#10;    &lt;properties&gt;&#10;        &lt;guid&gt;2AE5F732A1774144A695860F7B32D298&lt;/guid&gt;&#10;        &lt;description /&gt;&#10;        &lt;date&gt;4/20/2022 12:09:5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BD83DCA3C6D4224A03EEDB5D818C5F2&lt;/guid&gt;&#10;            &lt;repollguid&gt;C885A1E40C734FBF908AEC7BA93881BA&lt;/repollguid&gt;&#10;            &lt;sourceid&gt;6774FE4F26884F7BAF392B82D287E7B6&lt;/sourceid&gt;&#10;            &lt;narrativeguid&gt;00000000000000000000000000000000&lt;/narrativeguid&gt;&#10;            &lt;questiontext&gt;Donald Ressler was convicted of a heroin trafficking conspiracy. Ressler argues for safety valve, but the government objects because Ressler’s co-defendant carried a firearm. Ressler received a §2D1.1(b)(1) increase for his co-defendant’s firearm.Is Mr. Ressler ineligible for safety valve because of the firearm?&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F0CEA7D8D2C45C98BCA0DB65BE1367F&lt;/guid&gt;&#10;                    &lt;answertext&gt;Yes&lt;/answertext&gt;&#10;                    &lt;valuetype&gt;-1&lt;/valuetype&gt;&#10;                &lt;/answer&gt;&#10;                &lt;answer&gt;&#10;                    &lt;guid&gt;00131CDB47E04803964E2DFDE90DA1CA&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1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1"/>
  <p:tag name="NUMBERFORMAT" val="0"/>
</p:tagLst>
</file>

<file path=ppt/tags/tag116.xml><?xml version="1.0" encoding="utf-8"?>
<p:tagLst xmlns:a="http://schemas.openxmlformats.org/drawingml/2006/main" xmlns:r="http://schemas.openxmlformats.org/officeDocument/2006/relationships" xmlns:p="http://schemas.openxmlformats.org/presentationml/2006/main">
  <p:tag name="ZEROBASED" val="False"/>
</p:tagLst>
</file>

<file path=ppt/tags/tag1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26dcc6-2aa2-47c2-8e2d-76e08591fbac}&quot; /&gt;&lt;isInvalidForFieldText val=&quot;0&quot; /&gt;&lt;Image&gt;&lt;filename val=&quot;E:\breeze\content\2260560433\2883314119-1\input\breezo\data\asimages\{2326dcc6-2aa2-47c2-8e2d-76e08591fbac}.png&quot; /&gt;&lt;left val=&quot;325&quot; /&gt;&lt;top val=&quot;60&quot; /&gt;&lt;width val=&quot;632&quot; /&gt;&lt;height val=&quot;39&quot; /&gt;&lt;hasText val=&quot;1&quot; /&gt;&lt;/Image&gt;&lt;/ThreeDShapeInfo&gt;"/>
  <p:tag name="PRESENTER_SHAPETEXTINFO" val="&lt;ShapeTextInfo&gt;&lt;TableIndex row=&quot;-1&quot; col=&quot;-1&quot;&gt;&lt;linesCount val=&quot;1&quot; /&gt;&lt;lineCharCount val=&quot;34&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9&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007ee6ce-81fa-4e3d-b034-1c44c27ef91f}_1.png_crop.png&quot; /&gt;&lt;left val=&quot;264&quot; /&gt;&lt;top val=&quot;195&quot; /&gt;&lt;width val=&quot;901&quot; /&gt;&lt;height val=&quot;221&quot; /&gt;&lt;hasText val=&quot;1&quot; /&gt;&lt;paraId val=&quot;1&quot; /&gt;&lt;/Image&gt;&lt;Image&gt;&lt;filename val=&quot;E:\breeze\content\2260560433\2883314119-1\input\breezo\data\asimages\{e3d4ee47-1c06-40fe-a9a3-dbbe1f0b0789}_1.png_crop.png&quot; /&gt;&lt;left val=&quot;264&quot; /&gt;&lt;top val=&quot;436&quot; /&gt;&lt;width val=&quot;901&quot; /&gt;&lt;height val=&quot;41&quot; /&gt;&lt;hasText val=&quot;1&quot; /&gt;&lt;paraId val=&quot;2&quot; /&gt;&lt;/Image&gt;&lt;Image&gt;&lt;filename val=&quot;E:\breeze\content\2260560433\2883314119-1\input\breezo\data\asimages\{af187b13-357e-4fa4-a90c-80c6ba8102df}_1.png_crop.png&quot; /&gt;&lt;left val=&quot;264&quot; /&gt;&lt;top val=&quot;494&quot; /&gt;&lt;width val=&quot;901&quot; /&gt;&lt;height val=&quot;171&quot; /&gt;&lt;hasText val=&quot;1&quot; /&gt;&lt;paraId val=&quot;3&quot; /&gt;&lt;/Image&gt;&lt;/TextEffect&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2b7180-19df-42c3-af74-4dae2af3c826}&quot; /&gt;&lt;isInvalidForFieldText val=&quot;0&quot; /&gt;&lt;Image&gt;&lt;filename val=&quot;E:\breeze\content\2260560433\2883314119-1\input\breezo\data\asimages\{c82b7180-19df-42c3-af74-4dae2af3c826}.png&quot; /&gt;&lt;left val=&quot;52&quot; /&gt;&lt;top val=&quot;196&quot; /&gt;&lt;width val=&quot;157&quot; /&gt;&lt;height val=&quot;157&quot; /&gt;&lt;hasText val=&quot;1&quot; /&gt;&lt;/Image&gt;&lt;/ThreeDShapeInfo&gt;"/>
  <p:tag name="PRESENTER_SHAPETEXTINFO" val="&lt;ShapeTextInfo&gt;&lt;TableIndex row=&quot;-1&quot; col=&quot;-1&quot;&gt;&lt;linesCount val=&quot;1&quot; /&gt;&lt;lineCharCount val=&quot;2&quot; /&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0c1bbf-9f97-437f-aa9f-7949b703af62}&quot; /&gt;&lt;isInvalidForFieldText val=&quot;0&quot; /&gt;&lt;Image&gt;&lt;filename val=&quot;E:\breeze\content\2260560433\2883314119-1\input\breezo\data\asimages\{370c1bbf-9f97-437f-aa9f-7949b703af62}.png&quot; /&gt;&lt;left val=&quot;52&quot; /&gt;&lt;top val=&quot;490&quot; /&gt;&lt;width val=&quot;157&quot; /&gt;&lt;height val=&quot;157&quot; /&gt;&lt;hasText val=&quot;1&quot; /&gt;&lt;/Image&gt;&lt;/ThreeDShapeInfo&gt;"/>
  <p:tag name="PRESENTER_SHAPETEXTINFO" val="&lt;ShapeTextInfo&gt;&lt;TableIndex row=&quot;-1&quot; col=&quot;-1&quot;&gt;&lt;linesCount val=&quot;1&quot; /&gt;&lt;lineCharCount val=&quot;2&quot; /&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1dda6a-508d-48f9-bef9-acf868c7bef6}&quot; /&gt;&lt;isInvalidForFieldText val=&quot;0&quot; /&gt;&lt;Image&gt;&lt;filename val=&quot;E:\breeze\content\2260560433\2883314119-1\input\breezo\data\asimages\{4d1dda6a-508d-48f9-bef9-acf868c7bef6}.png&quot; /&gt;&lt;left val=&quot;204&quot; /&gt;&lt;top val=&quot;85&quot; /&gt;&lt;width val=&quot;872&quot; /&gt;&lt;height val=&quot;42&quot; /&gt;&lt;hasText val=&quot;1&quot; /&gt;&lt;/Image&gt;&lt;/ThreeDShapeInfo&gt;"/>
  <p:tag name="PRESENTER_SHAPETEXTINFO" val="&lt;ShapeTextInfo&gt;&lt;TableIndex row=&quot;-1&quot; col=&quot;-1&quot;&gt;&lt;linesCount val=&quot;1&quot; /&gt;&lt;lineCharCount val=&quot;36&quot; /&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a5444ca7-d12e-4018-be33-26fb48de4d4a}_1.png_crop.png&quot; /&gt;&lt;left val=&quot;45&quot; /&gt;&lt;top val=&quot;203&quot; /&gt;&lt;width val=&quot;581&quot; /&gt;&lt;height val=&quot;61&quot; /&gt;&lt;hasText val=&quot;1&quot; /&gt;&lt;paraId val=&quot;1&quot; /&gt;&lt;/Image&gt;&lt;Image&gt;&lt;filename val=&quot;E:\breeze\content\2260560433\2883314119-1\input\breezo\data\asimages\{68c9fd2a-a342-4ddc-94c6-e906441dabbf}_1.png_crop.png&quot; /&gt;&lt;left val=&quot;45&quot; /&gt;&lt;top val=&quot;314&quot; /&gt;&lt;width val=&quot;581&quot; /&gt;&lt;height val=&quot;81&quot; /&gt;&lt;hasText val=&quot;1&quot; /&gt;&lt;paraId val=&quot;2&quot; /&gt;&lt;/Image&gt;&lt;Image&gt;&lt;filename val=&quot;E:\breeze\content\2260560433\2883314119-1\input\breezo\data\asimages\{e263eb3f-9b17-418f-bde6-c28e3b3d24ea}_1.png_crop.png&quot; /&gt;&lt;left val=&quot;45&quot; /&gt;&lt;top val=&quot;454&quot; /&gt;&lt;width val=&quot;581&quot; /&gt;&lt;height val=&quot;41&quot; /&gt;&lt;hasText val=&quot;1&quot; /&gt;&lt;paraId val=&quot;3&quot; /&gt;&lt;/Image&gt;&lt;Image&gt;&lt;filename val=&quot;E:\breeze\content\2260560433\2883314119-1\input\breezo\data\asimages\{cd6779c3-02c4-457e-a146-19a440e88971}_1.png_crop.png&quot; /&gt;&lt;left val=&quot;45&quot; /&gt;&lt;top val=&quot;545&quot; /&gt;&lt;width val=&quot;581&quot; /&gt;&lt;height val=&quot;41&quot; /&gt;&lt;hasText val=&quot;1&quot; /&gt;&lt;paraId val=&quot;4&quot; /&gt;&lt;/Image&gt;&lt;/TextEffect&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ddb2dc3a-f8ad-457b-ac44-c8fd59fca954}_1.png_crop.png&quot; /&gt;&lt;left val=&quot;666&quot; /&gt;&lt;top val=&quot;203&quot; /&gt;&lt;width val=&quot;591&quot; /&gt;&lt;height val=&quot;61&quot; /&gt;&lt;hasText val=&quot;1&quot; /&gt;&lt;paraId val=&quot;1&quot; /&gt;&lt;/Image&gt;&lt;Image&gt;&lt;filename val=&quot;E:\breeze\content\2260560433\2883314119-1\input\breezo\data\asimages\{9925ebe0-bfb9-433d-80de-a849ba260096}_1.png_crop.png&quot; /&gt;&lt;left val=&quot;666&quot; /&gt;&lt;top val=&quot;314&quot; /&gt;&lt;width val=&quot;591&quot; /&gt;&lt;height val=&quot;81&quot; /&gt;&lt;hasText val=&quot;1&quot; /&gt;&lt;paraId val=&quot;2&quot; /&gt;&lt;/Image&gt;&lt;Image&gt;&lt;filename val=&quot;E:\breeze\content\2260560433\2883314119-1\input\breezo\data\asimages\{fcecf1b6-68ca-4fc5-9238-ae6751b89465}_1.png_crop.png&quot; /&gt;&lt;left val=&quot;666&quot; /&gt;&lt;top val=&quot;454&quot; /&gt;&lt;width val=&quot;591&quot; /&gt;&lt;height val=&quot;41&quot; /&gt;&lt;hasText val=&quot;1&quot; /&gt;&lt;paraId val=&quot;3&quot; /&gt;&lt;/Image&gt;&lt;/TextEffect&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90053a-adb8-4a63-a4c2-718821cb5032}&quot; /&gt;&lt;isInvalidForFieldText val=&quot;0&quot; /&gt;&lt;Image&gt;&lt;filename val=&quot;E:\breeze\content\2260560433\2883314119-1\input\breezo\data\asimages\{0990053a-adb8-4a63-a4c2-718821cb5032}.png&quot; /&gt;&lt;left val=&quot;405&quot; /&gt;&lt;top val=&quot;302&quot; /&gt;&lt;width val=&quot;558&quot; /&gt;&lt;height val=&quot;136&quot; /&gt;&lt;hasText val=&quot;1&quot; /&gt;&lt;/Image&gt;&lt;/ThreeDShapeInfo&gt;"/>
  <p:tag name="PRESENTER_SHAPETEXTINFO" val="&lt;ShapeTextInfo&gt;&lt;TableIndex row=&quot;-1&quot; col=&quot;-1&quot;&gt;&lt;linesCount val=&quot;1&quot; /&gt;&lt;lineCharCount val=&quot;30&quot; /&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54&quot; /&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77747a-7a04-480f-9e35-b454ed9168b6}&quot; /&gt;&lt;isInvalidForFieldText val=&quot;0&quot; /&gt;&lt;Image&gt;&lt;filename val=&quot;E:\breeze\content\2260560433\2883314119-1\input\breezo\data\asimages\{f977747a-7a04-480f-9e35-b454ed9168b6}.png&quot; /&gt;&lt;left val=&quot;132&quot; /&gt;&lt;top val=&quot;111&quot; /&gt;&lt;width val=&quot;475&quot; /&gt;&lt;height val=&quot;235&quot; /&gt;&lt;hasText val=&quot;1&quot; /&gt;&lt;/Image&gt;&lt;/ThreeDShapeInfo&gt;"/>
  <p:tag name="PRESENTER_SHAPETEXTINFO" val="&lt;ShapeTextInfo&gt;&lt;TableIndex row=&quot;-1&quot; col=&quot;-1&quot;&gt;&lt;linesCount val=&quot;1&quot; /&gt;&lt;lineCharCount val=&quot;18&quot; /&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33f2e3-e601-4a29-8040-1d23eb99bba5}&quot; /&gt;&lt;isInvalidForFieldText val=&quot;0&quot; /&gt;&lt;Image&gt;&lt;filename val=&quot;E:\breeze\content\2260560433\2883314119-1\input\breezo\data\asimages\{f533f2e3-e601-4a29-8040-1d23eb99bba5}.png&quot; /&gt;&lt;left val=&quot;700&quot; /&gt;&lt;top val=&quot;396&quot; /&gt;&lt;width val=&quot;475&quot; /&gt;&lt;height val=&quot;235&quot; /&gt;&lt;hasText val=&quot;1&quot; /&gt;&lt;/Image&gt;&lt;/ThreeDShapeInfo&gt;"/>
  <p:tag name="PRESENTER_SHAPETEXTINFO" val="&lt;ShapeTextInfo&gt;&lt;TableIndex row=&quot;-1&quot; col=&quot;-1&quot;&gt;&lt;linesCount val=&quot;1&quot; /&gt;&lt;lineCharCount val=&quot;51&quot; /&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1f9cf5-4b79-4497-9b17-6a14134c743a}&quot; /&gt;&lt;isInvalidForFieldText val=&quot;0&quot; /&gt;&lt;Image&gt;&lt;filename val=&quot;E:\breeze\content\2260560433\2883314119-1\input\breezo\data\asimages\{bb1f9cf5-4b79-4497-9b17-6a14134c743a}.png&quot; /&gt;&lt;left val=&quot;700&quot; /&gt;&lt;top val=&quot;111&quot; /&gt;&lt;width val=&quot;475&quot; /&gt;&lt;height val=&quot;235&quot; /&gt;&lt;hasText val=&quot;1&quot; /&gt;&lt;/Image&gt;&lt;/ThreeDShapeInfo&gt;"/>
  <p:tag name="PRESENTER_SHAPETEXTINFO" val="&lt;ShapeTextInfo&gt;&lt;TableIndex row=&quot;-1&quot; col=&quot;-1&quot;&gt;&lt;linesCount val=&quot;1&quot; /&gt;&lt;lineCharCount val=&quot;35&quot; /&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b13a8c-4cd4-4ff2-b7ae-12b5ae3dd833}&quot; /&gt;&lt;isInvalidForFieldText val=&quot;0&quot; /&gt;&lt;Image&gt;&lt;filename val=&quot;E:\breeze\content\2260560433\2883314119-1\input\breezo\data\asimages\{0cb13a8c-4cd4-4ff2-b7ae-12b5ae3dd833}.png&quot; /&gt;&lt;left val=&quot;132&quot; /&gt;&lt;top val=&quot;396&quot; /&gt;&lt;width val=&quot;475&quot; /&gt;&lt;height val=&quot;235&quot; /&gt;&lt;hasText val=&quot;1&quot; /&gt;&lt;/Image&gt;&lt;/ThreeDShapeInfo&gt;"/>
  <p:tag name="PRESENTER_SHAPETEXTINFO" val="&lt;ShapeTextInfo&gt;&lt;TableIndex row=&quot;-1&quot; col=&quot;-1&quot;&gt;&lt;linesCount val=&quot;1&quot; /&gt;&lt;lineCharCount val=&quot;23&quot; /&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7d3fc7b-a91d-4895-baed-17f280510efb}&quot; /&gt;&lt;isInvalidForFieldText val=&quot;0&quot; /&gt;&lt;Image&gt;&lt;filename val=&quot;E:\breeze\content\2260560433\2883314119-1\input\breezo\data\asimages\{e7d3fc7b-a91d-4895-baed-17f280510efb}.png&quot; /&gt;&lt;left val=&quot;416&quot; /&gt;&lt;top val=&quot;286&quot; /&gt;&lt;width val=&quot;469&quot; /&gt;&lt;height val=&quot;171&quot; /&gt;&lt;hasText val=&quot;1&quot; /&gt;&lt;/Image&gt;&lt;/ThreeDShapeInfo&gt;"/>
  <p:tag name="PRESENTER_SHAPETEXTINFO" val="&lt;ShapeTextInfo&gt;&lt;TableIndex row=&quot;-1&quot; col=&quot;-1&quot;&gt;&lt;linesCount val=&quot;1&quot; /&gt;&lt;lineCharCount val=&quot;32&quot; /&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719771-dc36-4cf4-bba8-5ecd91a5e2fe}&quot; /&gt;&lt;isInvalidForFieldText val=&quot;0&quot; /&gt;&lt;Image&gt;&lt;filename val=&quot;E:\breeze\content\2260560433\2883314119-1\input\breezo\data\asimages\{8f719771-dc36-4cf4-bba8-5ecd91a5e2fe}.png&quot; /&gt;&lt;left val=&quot;265&quot; /&gt;&lt;top val=&quot;58&quot; /&gt;&lt;width val=&quot;753&quot; /&gt;&lt;height val=&quot;97&quot; /&gt;&lt;hasText val=&quot;1&quot; /&gt;&lt;/Image&gt;&lt;/ThreeDShapeInfo&gt;"/>
  <p:tag name="PRESENTER_SHAPETEXTINFO" val="&lt;ShapeTextInfo&gt;&lt;TableIndex row=&quot;-1&quot; col=&quot;-1&quot;&gt;&lt;linesCount val=&quot;1&quot; /&gt;&lt;lineCharCount val=&quot;48&quot; /&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0550536b-723e-4a65-a1bc-07d4d7b60a13}_1.png_crop.png&quot; /&gt;&lt;left val=&quot;89&quot; /&gt;&lt;top val=&quot;198&quot; /&gt;&lt;width val=&quot;1101&quot; /&gt;&lt;height val=&quot;51&quot; /&gt;&lt;hasText val=&quot;1&quot; /&gt;&lt;paraId val=&quot;1&quot; /&gt;&lt;/Image&gt;&lt;Image&gt;&lt;filename val=&quot;E:\breeze\content\2260560433\2883314119-1\input\breezo\data\asimages\{59b37cfa-6b43-476b-bbca-f0030c3154e2}_1.png_crop.png&quot; /&gt;&lt;left val=&quot;89&quot; /&gt;&lt;top val=&quot;272&quot; /&gt;&lt;width val=&quot;1101&quot; /&gt;&lt;height val=&quot;51&quot; /&gt;&lt;hasText val=&quot;1&quot; /&gt;&lt;paraId val=&quot;2&quot; /&gt;&lt;/Image&gt;&lt;Image&gt;&lt;filename val=&quot;E:\breeze\content\2260560433\2883314119-1\input\breezo\data\asimages\{b08ad61f-04c0-4435-a7b0-5f2532b44a98}_1.png_crop.png&quot; /&gt;&lt;left val=&quot;89&quot; /&gt;&lt;top val=&quot;332&quot; /&gt;&lt;width val=&quot;1101&quot; /&gt;&lt;height val=&quot;51&quot; /&gt;&lt;hasText val=&quot;1&quot; /&gt;&lt;paraId val=&quot;3&quot; /&gt;&lt;/Image&gt;&lt;Image&gt;&lt;filename val=&quot;E:\breeze\content\2260560433\2883314119-1\input\breezo\data\asimages\{2ca30b9d-a6cc-4a72-853d-803890b03ea8}_1.png_crop.png&quot; /&gt;&lt;left val=&quot;89&quot; /&gt;&lt;top val=&quot;425&quot; /&gt;&lt;width val=&quot;1101&quot; /&gt;&lt;height val=&quot;51&quot; /&gt;&lt;hasText val=&quot;1&quot; /&gt;&lt;paraId val=&quot;4&quot; /&gt;&lt;/Image&gt;&lt;Image&gt;&lt;filename val=&quot;E:\breeze\content\2260560433\2883314119-1\input\breezo\data\asimages\{d8ef4b8c-31c5-4a33-9ff5-88dce647a004}_1.png_crop.png&quot; /&gt;&lt;left val=&quot;89&quot; /&gt;&lt;top val=&quot;531&quot; /&gt;&lt;width val=&quot;1101&quot; /&gt;&lt;height val=&quot;111&quot; /&gt;&lt;hasText val=&quot;1&quot; /&gt;&lt;paraId val=&quot;5&quot; /&gt;&lt;/Image&gt;&lt;Image&gt;&lt;filename val=&quot;E:\breeze\content\2260560433\2883314119-1\input\breezo\data\asimages\{ea8583b0-5356-491d-8c7f-1ccfe2631594}_1.png_crop.png&quot; /&gt;&lt;left val=&quot;89&quot; /&gt;&lt;top val=&quot;677&quot; /&gt;&lt;width val=&quot;1101&quot; /&gt;&lt;height val=&quot;41&quot; /&gt;&lt;hasText val=&quot;1&quot; /&gt;&lt;paraId val=&quot;6&quot; /&gt;&lt;/Image&gt;&lt;/TextEffect&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c463d6-ecf6-4064-bbbf-9d915b11c30b}&quot; /&gt;&lt;isInvalidForFieldText val=&quot;0&quot; /&gt;&lt;Image&gt;&lt;filename val=&quot;E:\breeze\content\2260560433\2883314119-1\input\breezo\data\asimages\{e4c463d6-ecf6-4064-bbbf-9d915b11c30b}.png&quot; /&gt;&lt;left val=&quot;166&quot; /&gt;&lt;top val=&quot;68&quot; /&gt;&lt;width val=&quot;949&quot; /&gt;&lt;height val=&quot;97&quot; /&gt;&lt;hasText val=&quot;1&quot; /&gt;&lt;/Image&gt;&lt;/ThreeDShapeInfo&gt;"/>
  <p:tag name="PRESENTER_SHAPETEXTINFO" val="&lt;ShapeTextInfo&gt;&lt;TableIndex row=&quot;-1&quot; col=&quot;-1&quot;&gt;&lt;linesCount val=&quot;1&quot; /&gt;&lt;lineCharCount val=&quot;66&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9&quot; /&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eb987d-825d-4e6c-9aed-7f76f92fa616}&quot; /&gt;&lt;isInvalidForFieldText val=&quot;0&quot; /&gt;&lt;Image&gt;&lt;filename val=&quot;E:\breeze\content\2260560433\2883314119-1\input\breezo\data\asimages\{48eb987d-825d-4e6c-9aed-7f76f92fa616}.png&quot; /&gt;&lt;left val=&quot;74&quot; /&gt;&lt;top val=&quot;250&quot; /&gt;&lt;width val=&quot;398&quot; /&gt;&lt;height val=&quot;38&quot; /&gt;&lt;hasText val=&quot;1&quot; /&gt;&lt;/Image&gt;&lt;/ThreeDShapeInfo&gt;"/>
  <p:tag name="PRESENTER_SHAPETEXTINFO" val="&lt;ShapeTextInfo&gt;&lt;TableIndex row=&quot;-1&quot; col=&quot;-1&quot;&gt;&lt;linesCount val=&quot;1&quot; /&gt;&lt;lineCharCount val=&quot;26&quot; /&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2417c1-b318-4906-8e10-3bcab32d2343}&quot; /&gt;&lt;isInvalidForFieldText val=&quot;0&quot; /&gt;&lt;Image&gt;&lt;filename val=&quot;E:\breeze\content\2260560433\2883314119-1\input\breezo\data\asimages\{092417c1-b318-4906-8e10-3bcab32d2343}.png&quot; /&gt;&lt;left val=&quot;476&quot; /&gt;&lt;top val=&quot;62&quot; /&gt;&lt;width val=&quot;277&quot; /&gt;&lt;height val=&quot;97&quot; /&gt;&lt;hasText val=&quot;1&quot; /&gt;&lt;/Image&gt;&lt;/ThreeDShapeInfo&gt;"/>
  <p:tag name="PRESENTER_SHAPETEXTINFO" val="&lt;ShapeTextInfo&gt;&lt;TableIndex row=&quot;-1&quot; col=&quot;-1&quot;&gt;&lt;linesCount val=&quot;1&quot; /&gt;&lt;lineCharCount val=&quot;21&quot; /&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3f2a7d7-cded-4a9b-9516-2f2728f8b815}&quot; /&gt;&lt;isInvalidForFieldText val=&quot;0&quot; /&gt;&lt;Image&gt;&lt;filename val=&quot;E:\breeze\content\2260560433\2883314119-1\input\breezo\data\asimages\{93f2a7d7-cded-4a9b-9516-2f2728f8b815}.png&quot; /&gt;&lt;left val=&quot;326&quot; /&gt;&lt;top val=&quot;202&quot; /&gt;&lt;width val=&quot;628&quot; /&gt;&lt;height val=&quot;471&quot; /&gt;&lt;hasText val=&quot;1&quot; /&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AB2E7A3B54C74154993948FB7D7F5EA2&lt;/guid&gt;&#10;        &lt;description /&gt;&#10;        &lt;date&gt;4/20/2022 12:11:5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F1C8390D9B949F8A3CAE1525E12E28D&lt;/guid&gt;&#10;            &lt;repollguid&gt;5045A6CBFAAA419DAEDC3F8571CDC22F&lt;/repollguid&gt;&#10;            &lt;sourceid&gt;FD29B7042309464796A9790727765D2A&lt;/sourceid&gt;&#10;            &lt;narrativeguid&gt;00000000000000000000000000000000&lt;/narrativeguid&gt;&#10;            &lt;questiontext&gt;Mr. Casper was convicted of Felon in Possession of a Firearm. In this case, the firearm is a “ghost gun.” Should the USPO apply the § 2K2.1(b)(4)(B) enhancement because the firearm has an altered or obliterated serial number?&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B45E3A02E3A4F83BF35A403F78D51D9&lt;/guid&gt;&#10;                    &lt;answertext&gt;Yes&lt;/answertext&gt;&#10;                    &lt;valuetype&gt;-1&lt;/valuetype&gt;&#10;                &lt;/answer&gt;&#10;                &lt;answer&gt;&#10;                    &lt;guid&gt;D2DAD8CC5BFE4692AE16113B2D9D5DCE&lt;/guid&gt;&#10;                    &lt;answertext&gt;No&lt;/answertext&gt;&#10;                    &lt;valuetype&gt;1&lt;/valuetype&gt;&#10;                &lt;/answer&gt;&#10;                &lt;answer&gt;&#10;                    &lt;guid&gt;6485CF875DAC40B78935F6E4AB57382D&lt;/guid&gt;&#10;                    &lt;answertext&gt;Can I call the HelpLin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45.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46.xml><?xml version="1.0" encoding="utf-8"?>
<p:tagLst xmlns:a="http://schemas.openxmlformats.org/drawingml/2006/main" xmlns:r="http://schemas.openxmlformats.org/officeDocument/2006/relationships" xmlns:p="http://schemas.openxmlformats.org/presentationml/2006/main">
  <p:tag name="ZEROBASED" val="False"/>
</p:tagLst>
</file>

<file path=ppt/tags/tag14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8090ad-6b49-4f96-b58c-50d42123f3d7}&quot; /&gt;&lt;isInvalidForFieldText val=&quot;0&quot; /&gt;&lt;Image&gt;&lt;filename val=&quot;E:\breeze\content\2260560433\2357449029-1\input\breezo\data\asimages\{c78090ad-6b49-4f96-b58c-50d42123f3d7}.png&quot; /&gt;&lt;left val=&quot;141&quot; /&gt;&lt;top val=&quot;63&quot; /&gt;&lt;width val=&quot;997&quot; /&gt;&lt;height val=&quot;95&quot; /&gt;&lt;hasText val=&quot;1&quot; /&gt;&lt;/Image&gt;&lt;/ThreeDShapeInfo&gt;"/>
  <p:tag name="PRESENTER_SHAPETEXTINFO" val="&lt;ShapeTextInfo&gt;&lt;TableIndex row=&quot;-1&quot; col=&quot;-1&quot;&gt;&lt;linesCount val=&quot;1&quot; /&gt;&lt;lineCharCount val=&quot;87&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cbc333-8e06-40e3-9ca9-6be863f25310}&quot; /&gt;&lt;isInvalidForFieldText val=&quot;0&quot; /&gt;&lt;Image&gt;&lt;filename val=&quot;E:\breeze\content\2260560433\2357449029-1\input\breezo\data\asimages\{5ccbc333-8e06-40e3-9ca9-6be863f25310}.png&quot; /&gt;&lt;left val=&quot;84&quot; /&gt;&lt;top val=&quot;261&quot; /&gt;&lt;width val=&quot;1073&quot; /&gt;&lt;height val=&quot;287&quot; /&gt;&lt;hasText val=&quot;1&quot; /&gt;&lt;/Image&gt;&lt;/ThreeDShapeInfo&gt;"/>
  <p:tag name="PRESENTER_SHAPETEXTINFO" val="&lt;ShapeTextInfo&gt;&lt;TableIndex row=&quot;-1&quot; col=&quot;-1&quot;&gt;&lt;linesCount val=&quot;4&quot; /&gt;&lt;lineCharCount val=&quot;80&quot; /&gt;&lt;lineCharCount val=&quot;20&quot; /&gt;&lt;lineCharCount val=&quot;33&quot; /&gt;&lt;lineCharCount val=&quot;51&quot; /&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8c01a8-49fd-4bd5-97bf-0ee76a361587}&quot; /&gt;&lt;isInvalidForFieldText val=&quot;0&quot; /&gt;&lt;Image&gt;&lt;filename val=&quot;E:\breeze\content\2260560433\2357449029-1\input\breezo\data\asimages\{4c8c01a8-49fd-4bd5-97bf-0ee76a361587}.png&quot; /&gt;&lt;left val=&quot;141&quot; /&gt;&lt;top val=&quot;63&quot; /&gt;&lt;width val=&quot;997&quot; /&gt;&lt;height val=&quot;95&quot; /&gt;&lt;hasText val=&quot;1&quot; /&gt;&lt;/Image&gt;&lt;/ThreeDShapeInfo&gt;"/>
  <p:tag name="PRESENTER_SHAPETEXTINFO" val="&lt;ShapeTextInfo&gt;&lt;TableIndex row=&quot;-1&quot; col=&quot;-1&quot;&gt;&lt;linesCount val=&quot;1&quot; /&gt;&lt;lineCharCount val=&quot;90&quot; /&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48c42b-c81f-43f3-a61a-d766d7f7cf61}&quot; /&gt;&lt;isInvalidForFieldText val=&quot;0&quot; /&gt;&lt;Image&gt;&lt;filename val=&quot;E:\breeze\content\2260560433\2357449029-1\input\breezo\data\asimages\{5148c42b-c81f-43f3-a61a-d766d7f7cf61}.png&quot; /&gt;&lt;left val=&quot;84&quot; /&gt;&lt;top val=&quot;261&quot; /&gt;&lt;width val=&quot;1069&quot; /&gt;&lt;height val=&quot;319&quot; /&gt;&lt;hasText val=&quot;1&quot; /&gt;&lt;/Image&gt;&lt;/ThreeDShapeInfo&gt;"/>
  <p:tag name="PRESENTER_SHAPETEXTINFO" val="&lt;ShapeTextInfo&gt;&lt;TableIndex row=&quot;-1&quot; col=&quot;-1&quot;&gt;&lt;linesCount val=&quot;3&quot; /&gt;&lt;lineCharCount val=&quot;55&quot; /&gt;&lt;lineCharCount val=&quot;109&quot; /&gt;&lt;lineCharCount val=&quot;84&quot; /&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3DEB814B6AFA4DBBB374B7145CB281C0&lt;/guid&gt;&#10;        &lt;description /&gt;&#10;        &lt;date&gt;4/20/2022 12:13:1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A466D3BFD26A4D17AD14AC6CFDFE9963&lt;/guid&gt;&#10;            &lt;repollguid&gt;A7FDC730B77148EA92CF79E53C1BB7E7&lt;/repollguid&gt;&#10;            &lt;sourceid&gt;F71255724A22428DA7B727F5A8373EB4&lt;/sourceid&gt;&#10;            &lt;narrativeguid&gt;00000000000000000000000000000000&lt;/narrativeguid&gt;&#10;            &lt;questiontext&gt;The defendant pled guilty to one count of felon in possession (§2K2.1).  The defendant, during the course of the offense, provided the CI with a total of three firearms.  The CI told the defendant that he “had to be careful” when obtaining guns because he has a felony record. Does the SOC for trafficking of firearms at §2K2.1(b)(5) appl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780ED06BBBE44F690C2E4F3ADF41020&lt;/guid&gt;&#10;                    &lt;answertext&gt;Yes&lt;/answertext&gt;&#10;                    &lt;valuetype&gt;-1&lt;/valuetype&gt;&#10;                &lt;/answer&gt;&#10;                &lt;answer&gt;&#10;                    &lt;guid&gt;75E857484622408BAE5F94FB6F003246&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55.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56.xml><?xml version="1.0" encoding="utf-8"?>
<p:tagLst xmlns:a="http://schemas.openxmlformats.org/drawingml/2006/main" xmlns:r="http://schemas.openxmlformats.org/officeDocument/2006/relationships" xmlns:p="http://schemas.openxmlformats.org/presentationml/2006/main">
  <p:tag name="ZEROBASED" val="False"/>
</p:tagLst>
</file>

<file path=ppt/tags/tag1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bcb927-884f-4fbb-a65e-9a8f90a3021c}&quot; /&gt;&lt;isInvalidForFieldText val=&quot;0&quot; /&gt;&lt;Image&gt;&lt;filename val=&quot;E:\breeze\content\2260560433\2357449029-1\input\breezo\data\asimages\{a9bcb927-884f-4fbb-a65e-9a8f90a3021c}.png&quot; /&gt;&lt;left val=&quot;118&quot; /&gt;&lt;top val=&quot;54&quot; /&gt;&lt;width val=&quot;1004&quot; /&gt;&lt;height val=&quot;116&quot; /&gt;&lt;hasText val=&quot;1&quot; /&gt;&lt;/Image&gt;&lt;/ThreeDShapeInfo&gt;"/>
  <p:tag name="PRESENTER_SHAPETEXTINFO" val="&lt;ShapeTextInfo&gt;&lt;TableIndex row=&quot;-1&quot; col=&quot;-1&quot;&gt;&lt;linesCount val=&quot;1&quot; /&gt;&lt;lineCharCount val=&quot;69&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9&quot; /&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da30ccc-2720-4885-af2b-3543f127dd21}&quot; /&gt;&lt;isInvalidForFieldText val=&quot;0&quot; /&gt;&lt;Image&gt;&lt;filename val=&quot;E:\breeze\content\2260560433\2357449029-1\input\breezo\data\asimages\{6da30ccc-2720-4885-af2b-3543f127dd21}.png&quot; /&gt;&lt;left val=&quot;100&quot; /&gt;&lt;top val=&quot;200&quot; /&gt;&lt;width val=&quot;1065&quot; /&gt;&lt;height val=&quot;457&quot; /&gt;&lt;hasText val=&quot;1&quot; /&gt;&lt;/Image&gt;&lt;/ThreeDShapeInfo&gt;"/>
  <p:tag name="PRESENTER_SHAPETEXTINFO" val="&lt;ShapeTextInfo&gt;&lt;TableIndex row=&quot;-1&quot; col=&quot;-1&quot;&gt;&lt;linesCount val=&quot;5&quot; /&gt;&lt;lineCharCount val=&quot;18&quot; /&gt;&lt;lineCharCount val=&quot;90&quot; /&gt;&lt;lineCharCount val=&quot;1&quot; /&gt;&lt;lineCharCount val=&quot;166&quot; /&gt;&lt;lineCharCount val=&quot;44&quot; /&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TPQUESTIONXML" val="﻿&lt;?xml version=&quot;1.0&quot; encoding=&quot;utf-8&quot;?&gt;&#10;&lt;questionlist&gt;&#10;    &lt;properties&gt;&#10;        &lt;guid&gt;2441A88E2BA641D49029DAD5886F29EC&lt;/guid&gt;&#10;        &lt;description /&gt;&#10;        &lt;date&gt;4/20/2022 12:14: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9B7A0BBAC1C43F6BD1CB0B7475BDFA9&lt;/guid&gt;&#10;            &lt;repollguid&gt;35EED66233C64BF29218FE39C685677D&lt;/repollguid&gt;&#10;            &lt;sourceid&gt;FED1B967A7DA482E84EDDFA1DFFE0B93&lt;/sourceid&gt;&#10;            &lt;narrativeguid&gt;00000000000000000000000000000000&lt;/narrativeguid&gt;&#10;            &lt;questiontext&gt;During approximately a one-month period, Emerson sold undercover ATF agents a total of six firearms and .15 grams of heroin. The sale of the .15 grams of heroin did not occur on the same day as any of the sales of the firearms. Although Emerson discussed selling both guns and illegal drugs (heroin and cocaine) to the ATF undercover agent, he was never observed to be in possession of weapons and illegal drugs at the same time.  Does the SOC for use or possession of a firearm in connection with another felony offense at §2K2.1(b)(6)(B) apply in this cas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E0877EFEBBC44208EA9C5665E9C2F1B&lt;/guid&gt;&#10;                    &lt;answertext&gt;Yes&lt;/answertext&gt;&#10;                    &lt;valuetype&gt;-1&lt;/valuetype&gt;&#10;                &lt;/answer&gt;&#10;                &lt;answer&gt;&#10;                    &lt;guid&gt;BA7B094F8BC94A0789763CAD5204BD6F&lt;/guid&gt;&#10;                    &lt;answertext&gt;No&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162.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63.xml><?xml version="1.0" encoding="utf-8"?>
<p:tagLst xmlns:a="http://schemas.openxmlformats.org/drawingml/2006/main" xmlns:r="http://schemas.openxmlformats.org/officeDocument/2006/relationships" xmlns:p="http://schemas.openxmlformats.org/presentationml/2006/main">
  <p:tag name="ZEROBASED" val="False"/>
</p:tagLst>
</file>

<file path=ppt/tags/tag16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9eba6155-c57e-412e-806c-93c0c00a5560}_1.png_crop.png&quot; /&gt;&lt;left val=&quot;89&quot; /&gt;&lt;top val=&quot;198&quot; /&gt;&lt;width val=&quot;1121&quot; /&gt;&lt;height val=&quot;101&quot; /&gt;&lt;hasText val=&quot;1&quot; /&gt;&lt;paraId val=&quot;1&quot; /&gt;&lt;/Image&gt;&lt;Image&gt;&lt;filename val=&quot;E:\breeze\content\2260560433\2883314119-1\input\breezo\data\asimages\{3990a357-d627-41c7-9623-90b586bc6093}_1.png_crop.png&quot; /&gt;&lt;left val=&quot;89&quot; /&gt;&lt;top val=&quot;315&quot; /&gt;&lt;width val=&quot;1121&quot; /&gt;&lt;height val=&quot;51&quot; /&gt;&lt;hasText val=&quot;1&quot; /&gt;&lt;paraId val=&quot;2&quot; /&gt;&lt;/Image&gt;&lt;Image&gt;&lt;filename val=&quot;E:\breeze\content\2260560433\2883314119-1\input\breezo\data\asimages\{cb4bd012-a38d-4162-a19d-0fdc2f99f4f8}_1.png_crop.png&quot; /&gt;&lt;left val=&quot;89&quot; /&gt;&lt;top val=&quot;380&quot; /&gt;&lt;width val=&quot;1121&quot; /&gt;&lt;height val=&quot;51&quot; /&gt;&lt;hasText val=&quot;1&quot; /&gt;&lt;paraId val=&quot;3&quot; /&gt;&lt;/Image&gt;&lt;Image&gt;&lt;filename val=&quot;E:\breeze\content\2260560433\2883314119-1\input\breezo\data\asimages\{0438ed38-53f6-41ab-859c-6c4cf7f62215}_1.png_crop.png&quot; /&gt;&lt;left val=&quot;89&quot; /&gt;&lt;top val=&quot;438&quot; /&gt;&lt;width val=&quot;1121&quot; /&gt;&lt;height val=&quot;41&quot; /&gt;&lt;hasText val=&quot;1&quot; /&gt;&lt;paraId val=&quot;4&quot; /&gt;&lt;/Image&gt;&lt;Image&gt;&lt;filename val=&quot;E:\breeze\content\2260560433\2883314119-1\input\breezo\data\asimages\{383d2ce6-5fc4-46e9-9d37-58afc0993c4d}_1.png_crop.png&quot; /&gt;&lt;left val=&quot;89&quot; /&gt;&lt;top val=&quot;491&quot; /&gt;&lt;width val=&quot;1121&quot; /&gt;&lt;height val=&quot;41&quot; /&gt;&lt;hasText val=&quot;1&quot; /&gt;&lt;paraId val=&quot;5&quot; /&gt;&lt;/Image&gt;&lt;Image&gt;&lt;filename val=&quot;E:\breeze\content\2260560433\2883314119-1\input\breezo\data\asimages\{0412b6ea-d8dc-4fba-ac77-e60f3084fae2}_1.png_crop.png&quot; /&gt;&lt;left val=&quot;89&quot; /&gt;&lt;top val=&quot;544&quot; /&gt;&lt;width val=&quot;1121&quot; /&gt;&lt;height val=&quot;21&quot; /&gt;&lt;hasText val=&quot;1&quot; /&gt;&lt;paraId val=&quot;6&quot; /&gt;&lt;/Image&gt;&lt;Image&gt;&lt;filename val=&quot;E:\breeze\content\2260560433\2883314119-1\input\breezo\data\asimages\{274ec096-03d8-4b4f-8981-2676ef0662c2}_1.png_crop.png&quot; /&gt;&lt;left val=&quot;89&quot; /&gt;&lt;top val=&quot;583&quot; /&gt;&lt;width val=&quot;1121&quot; /&gt;&lt;height val=&quot;51&quot; /&gt;&lt;hasText val=&quot;1&quot; /&gt;&lt;paraId val=&quot;7&quot; /&gt;&lt;/Image&gt;&lt;Image&gt;&lt;filename val=&quot;E:\breeze\content\2260560433\2883314119-1\input\breezo\data\asimages\{50800d74-2efc-4054-bb34-bd3cbbf01167}_1.png_crop.png&quot; /&gt;&lt;left val=&quot;89&quot; /&gt;&lt;top val=&quot;641&quot; /&gt;&lt;width val=&quot;1121&quot; /&gt;&lt;height val=&quot;51&quot; /&gt;&lt;hasText val=&quot;1&quot; /&gt;&lt;paraId val=&quot;8&quot; /&gt;&lt;/Image&gt;&lt;/TextEffect&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0a8f64-dacb-4c80-bf58-395d20092e94}&quot; /&gt;&lt;isInvalidForFieldText val=&quot;0&quot; /&gt;&lt;Image&gt;&lt;filename val=&quot;E:\breeze\content\2260560433\2883314119-1\input\breezo\data\asimages\{570a8f64-dacb-4c80-bf58-395d20092e94}.png&quot; /&gt;&lt;left val=&quot;208&quot; /&gt;&lt;top val=&quot;86&quot; /&gt;&lt;width val=&quot;865&quot; /&gt;&lt;height val=&quot;48&quot; /&gt;&lt;hasText val=&quot;1&quot; /&gt;&lt;/Image&gt;&lt;/ThreeDShapeInfo&gt;"/>
  <p:tag name="PRESENTER_SHAPETEXTINFO" val="&lt;ShapeTextInfo&gt;&lt;TableIndex row=&quot;-1&quot; col=&quot;-1&quot;&gt;&lt;linesCount val=&quot;1&quot; /&gt;&lt;lineCharCount val=&quot;39&quot; /&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7b7f07a-46b5-45e7-8090-11bed1085d00}&quot; /&gt;&lt;isInvalidForFieldText val=&quot;0&quot; /&gt;&lt;Image&gt;&lt;filename val=&quot;E:\breeze\content\2260560433\2883314119-1\input\breezo\data\asimages\{07b7f07a-46b5-45e7-8090-11bed1085d00}.png&quot; /&gt;&lt;left val=&quot;168&quot; /&gt;&lt;top val=&quot;67&quot; /&gt;&lt;width val=&quot;944&quot; /&gt;&lt;height val=&quot;48&quot; /&gt;&lt;hasText val=&quot;1&quot; /&gt;&lt;/Image&gt;&lt;/ThreeDShapeInfo&gt;"/>
  <p:tag name="PRESENTER_SHAPETEXTINFO" val="&lt;ShapeTextInfo&gt;&lt;TableIndex row=&quot;-1&quot; col=&quot;-1&quot;&gt;&lt;linesCount val=&quot;1&quot; /&gt;&lt;lineCharCount val=&quot;43&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54&quot; /&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05537734-87f2-4bda-82b9-2fc7f240c6c8}_1.png_crop.png&quot; /&gt;&lt;left val=&quot;60&quot; /&gt;&lt;top val=&quot;191&quot; /&gt;&lt;width val=&quot;1121&quot; /&gt;&lt;height val=&quot;51&quot; /&gt;&lt;hasText val=&quot;1&quot; /&gt;&lt;paraId val=&quot;1&quot; /&gt;&lt;/Image&gt;&lt;Image&gt;&lt;filename val=&quot;E:\breeze\content\2260560433\2883314119-1\input\breezo\data\asimages\{20149c6b-ccc5-4da7-a9f7-c6b6a93428b3}_1.png_crop.png&quot; /&gt;&lt;left val=&quot;60&quot; /&gt;&lt;top val=&quot;256&quot; /&gt;&lt;width val=&quot;1121&quot; /&gt;&lt;height val=&quot;101&quot; /&gt;&lt;hasText val=&quot;1&quot; /&gt;&lt;paraId val=&quot;2&quot; /&gt;&lt;/Image&gt;&lt;/TextEffect&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48e619af-3e88-455e-9cd4-4f2c3c850572}_1.png_crop.png&quot; /&gt;&lt;left val=&quot;72&quot; /&gt;&lt;top val=&quot;429&quot; /&gt;&lt;width val=&quot;1091&quot; /&gt;&lt;height val=&quot;51&quot; /&gt;&lt;hasText val=&quot;1&quot; /&gt;&lt;paraId val=&quot;1&quot; /&gt;&lt;/Image&gt;&lt;Image&gt;&lt;filename val=&quot;E:\breeze\content\2260560433\2883314119-1\input\breezo\data\asimages\{4ab25be0-5580-4f2b-a392-d05e69df6987}_1.png_crop.png&quot; /&gt;&lt;left val=&quot;72&quot; /&gt;&lt;top val=&quot;495&quot; /&gt;&lt;width val=&quot;1091&quot; /&gt;&lt;height val=&quot;151&quot; /&gt;&lt;hasText val=&quot;1&quot; /&gt;&lt;paraId val=&quot;2&quot; /&gt;&lt;/Image&gt;&lt;/TextEffect&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dff06f-c3c3-454d-a660-9ecedd46fafa}&quot; /&gt;&lt;isInvalidForFieldText val=&quot;0&quot; /&gt;&lt;Image&gt;&lt;filename val=&quot;E:\breeze\content\2260560433\2883314119-1\input\breezo\data\asimages\{1bdff06f-c3c3-454d-a660-9ecedd46fafa}.png&quot; /&gt;&lt;left val=&quot;452&quot; /&gt;&lt;top val=&quot;61&quot; /&gt;&lt;width val=&quot;378&quot; /&gt;&lt;height val=&quot;48&quot; /&gt;&lt;hasText val=&quot;1&quot; /&gt;&lt;/Image&gt;&lt;/ThreeDShapeInfo&gt;"/>
  <p:tag name="PRESENTER_SHAPETEXTINFO" val="&lt;ShapeTextInfo&gt;&lt;TableIndex row=&quot;-1&quot; col=&quot;-1&quot;&gt;&lt;linesCount val=&quot;1&quot; /&gt;&lt;lineCharCount val=&quot;18&quot; /&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12d4f166-b0ff-4f7e-ab42-df24d932b977}_1.png_crop.png&quot; /&gt;&lt;left val=&quot;116&quot; /&gt;&lt;top val=&quot;166&quot; /&gt;&lt;width val=&quot;1071&quot; /&gt;&lt;height val=&quot;81&quot; /&gt;&lt;hasText val=&quot;1&quot; /&gt;&lt;paraId val=&quot;1&quot; /&gt;&lt;/Image&gt;&lt;/TextEffect&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564601-b6b8-4cbf-91de-794bc8b9693e}&quot; /&gt;&lt;isInvalidForFieldText val=&quot;0&quot; /&gt;&lt;Image&gt;&lt;filename val=&quot;E:\breeze\content\2260560433\2883314119-1\input\breezo\data\asimages\{ca564601-b6b8-4cbf-91de-794bc8b9693e}.png&quot; /&gt;&lt;left val=&quot;199&quot; /&gt;&lt;top val=&quot;335&quot; /&gt;&lt;width val=&quot;303&quot; /&gt;&lt;height val=&quot;101&quot; /&gt;&lt;hasText val=&quot;1&quot; /&gt;&lt;/Image&gt;&lt;/ThreeDShapeInfo&gt;"/>
  <p:tag name="PRESENTER_SHAPETEXTINFO" val="&lt;ShapeTextInfo&gt;&lt;TableIndex row=&quot;-1&quot; col=&quot;-1&quot;&gt;&lt;linesCount val=&quot;1&quot; /&gt;&lt;lineCharCount val=&quot;37&quot; /&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6c5958-4034-4429-8e51-08d844a2ce87}&quot; /&gt;&lt;isInvalidForFieldText val=&quot;0&quot; /&gt;&lt;Image&gt;&lt;filename val=&quot;E:\breeze\content\2260560433\2883314119-1\input\breezo\data\asimages\{7e6c5958-4034-4429-8e51-08d844a2ce87}.png&quot; /&gt;&lt;left val=&quot;504&quot; /&gt;&lt;top val=&quot;335&quot; /&gt;&lt;width val=&quot;303&quot; /&gt;&lt;height val=&quot;101&quot; /&gt;&lt;hasText val=&quot;1&quot; /&gt;&lt;/Image&gt;&lt;/ThreeDShapeInfo&gt;"/>
  <p:tag name="PRESENTER_SHAPETEXTINFO" val="&lt;ShapeTextInfo&gt;&lt;TableIndex row=&quot;-1&quot; col=&quot;-1&quot;&gt;&lt;linesCount val=&quot;2&quot; /&gt;&lt;lineCharCount val=&quot;11&quot; /&gt;&lt;lineCharCount val=&quot;9&quot; /&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717985-94f0-4052-b1f2-4320871074cf}&quot; /&gt;&lt;isInvalidForFieldText val=&quot;0&quot; /&gt;&lt;Image&gt;&lt;filename val=&quot;E:\breeze\content\2260560433\2883314119-1\input\breezo\data\asimages\{5d717985-94f0-4052-b1f2-4320871074cf}.png&quot; /&gt;&lt;left val=&quot;808&quot; /&gt;&lt;top val=&quot;335&quot; /&gt;&lt;width val=&quot;303&quot; /&gt;&lt;height val=&quot;101&quot; /&gt;&lt;hasText val=&quot;1&quot; /&gt;&lt;/Image&gt;&lt;/ThreeDShapeInfo&gt;"/>
  <p:tag name="PRESENTER_SHAPETEXTINFO" val="&lt;ShapeTextInfo&gt;&lt;TableIndex row=&quot;-1&quot; col=&quot;-1&quot;&gt;&lt;linesCount val=&quot;2&quot; /&gt;&lt;lineCharCount val=&quot;11&quot; /&gt;&lt;lineCharCount val=&quot;10&quot; /&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a0c927-f0dd-4cf9-9178-da964a1ecaea}&quot; /&gt;&lt;isInvalidForFieldText val=&quot;0&quot; /&gt;&lt;Image&gt;&lt;filename val=&quot;E:\breeze\content\2260560433\2883314119-1\input\breezo\data\asimages\{a8a0c927-f0dd-4cf9-9178-da964a1ecaea}.png&quot; /&gt;&lt;left val=&quot;199&quot; /&gt;&lt;top val=&quot;559&quot; /&gt;&lt;width val=&quot;454&quot; /&gt;&lt;height val=&quot;101&quot; /&gt;&lt;hasText val=&quot;1&quot; /&gt;&lt;/Image&gt;&lt;/ThreeDShapeInfo&gt;"/>
  <p:tag name="PRESENTER_SHAPETEXTINFO" val="&lt;ShapeTextInfo&gt;&lt;TableIndex row=&quot;-1&quot; col=&quot;-1&quot;&gt;&lt;linesCount val=&quot;1&quot; /&gt;&lt;lineCharCount val=&quot;85&quot; /&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8d29c7-c14f-4e10-bbb8-3f86cc16b025}&quot; /&gt;&lt;isInvalidForFieldText val=&quot;0&quot; /&gt;&lt;Image&gt;&lt;filename val=&quot;E:\breeze\content\2260560433\2883314119-1\input\breezo\data\asimages\{688d29c7-c14f-4e10-bbb8-3f86cc16b025}.png&quot; /&gt;&lt;left val=&quot;657&quot; /&gt;&lt;top val=&quot;559&quot; /&gt;&lt;width val=&quot;454&quot; /&gt;&lt;height val=&quot;101&quot; /&gt;&lt;hasText val=&quot;1&quot; /&gt;&lt;/Image&gt;&lt;/ThreeDShapeInfo&gt;"/>
  <p:tag name="PRESENTER_SHAPETEXTINFO" val="&lt;ShapeTextInfo&gt;&lt;TableIndex row=&quot;-1&quot; col=&quot;-1&quot;&gt;&lt;linesCount val=&quot;2&quot; /&gt;&lt;lineCharCount val=&quot;70&quot; /&gt;&lt;lineCharCount val=&quot;10&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8d5282-9112-4178-af1a-e520eecac235}&quot; /&gt;&lt;isInvalidForFieldText val=&quot;0&quot; /&gt;&lt;Image&gt;&lt;filename val=&quot;E:\breeze\content\2260560433\2883314119-1\input\breezo\data\asimages\{748d5282-9112-4178-af1a-e520eecac235}.png&quot; /&gt;&lt;left val=&quot;150&quot; /&gt;&lt;top val=&quot;292&quot; /&gt;&lt;width val=&quot;382&quot; /&gt;&lt;height val=&quot;27&quot; /&gt;&lt;hasText val=&quot;1&quot; /&gt;&lt;/Image&gt;&lt;/ThreeDShapeInfo&gt;"/>
  <p:tag name="PRESENTER_SHAPETEXTINFO" val="&lt;ShapeTextInfo&gt;&lt;TableIndex row=&quot;-1&quot; col=&quot;-1&quot;&gt;&lt;linesCount val=&quot;1&quot; /&gt;&lt;lineCharCount val=&quot;20&quot; /&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6d4fbb-edd3-40ea-9446-8f5dbbfb5b1c}&quot; /&gt;&lt;isInvalidForFieldText val=&quot;0&quot; /&gt;&lt;Image&gt;&lt;filename val=&quot;E:\breeze\content\2260560433\2883314119-1\input\breezo\data\asimages\{ed6d4fbb-edd3-40ea-9446-8f5dbbfb5b1c}.png&quot; /&gt;&lt;left val=&quot;148&quot; /&gt;&lt;top val=&quot;518&quot; /&gt;&lt;width val=&quot;292&quot; /&gt;&lt;height val=&quot;34&quot; /&gt;&lt;hasText val=&quot;1&quot; /&gt;&lt;/Image&gt;&lt;/ThreeDShapeInfo&gt;"/>
  <p:tag name="PRESENTER_SHAPETEXTINFO" val="&lt;ShapeTextInfo&gt;&lt;TableIndex row=&quot;-1&quot; col=&quot;-1&quot;&gt;&lt;linesCount val=&quot;1&quot; /&gt;&lt;lineCharCount val=&quot;16&quot; /&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c39d6d-efb7-40e5-a56b-8ebe8d4520ad}&quot; /&gt;&lt;isInvalidForFieldText val=&quot;0&quot; /&gt;&lt;Image&gt;&lt;filename val=&quot;E:\breeze\content\2260560433\2883314119-1\input\breezo\data\asimages\{31c39d6d-efb7-40e5-a56b-8ebe8d4520ad}.png&quot; /&gt;&lt;left val=&quot;616&quot; /&gt;&lt;top val=&quot;474&quot; /&gt;&lt;width val=&quot;71&quot; /&gt;&lt;height val=&quot;25&quot; /&gt;&lt;hasText val=&quot;1&quot; /&gt;&lt;/Image&gt;&lt;/ThreeDShapeInfo&gt;"/>
  <p:tag name="PRESENTER_SHAPETEXTINFO" val="&lt;ShapeTextInfo&gt;&lt;TableIndex row=&quot;-1&quot; col=&quot;-1&quot;&gt;&lt;linesCount val=&quot;1&quot; /&gt;&lt;lineCharCount val=&quot;3&quot; /&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7c1a83-88a3-45fc-8692-3b8c8f2d5400}&quot; /&gt;&lt;isInvalidForFieldText val=&quot;0&quot; /&gt;&lt;Image&gt;&lt;filename val=&quot;E:\breeze\content\2260560433\2883314119-1\input\breezo\data\asimages\{4c7c1a83-88a3-45fc-8692-3b8c8f2d5400}.png&quot; /&gt;&lt;left val=&quot;429&quot; /&gt;&lt;top val=&quot;88&quot; /&gt;&lt;width val=&quot;424&quot; /&gt;&lt;height val=&quot;47&quot; /&gt;&lt;hasText val=&quot;1&quot; /&gt;&lt;/Image&gt;&lt;/ThreeDShapeInfo&gt;"/>
  <p:tag name="PRESENTER_SHAPETEXTINFO" val="&lt;ShapeTextInfo&gt;&lt;TableIndex row=&quot;-1&quot; col=&quot;-1&quot;&gt;&lt;linesCount val=&quot;1&quot; /&gt;&lt;lineCharCount val=&quot;17&quot; /&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acee47-2bc4-4a68-9f7d-622987e0d6b0}&quot; /&gt;&lt;isInvalidForFieldText val=&quot;0&quot; /&gt;&lt;Image&gt;&lt;filename val=&quot;E:\breeze\content\2260560433\2883314119-1\input\breezo\data\asimages\{a1acee47-2bc4-4a68-9f7d-622987e0d6b0}.png&quot; /&gt;&lt;left val=&quot;97&quot; /&gt;&lt;top val=&quot;182&quot; /&gt;&lt;width val=&quot;1118&quot; /&gt;&lt;height val=&quot;467&quot; /&gt;&lt;hasText val=&quot;1&quot; /&gt;&lt;/Image&gt;&lt;/ThreeDShapeInfo&gt;"/>
  <p:tag name="PRESENTER_SHAPETEXTINFO" val="&lt;ShapeTextInfo&gt;&lt;TableIndex row=&quot;-1&quot; col=&quot;-1&quot;&gt;&lt;linesCount val=&quot;7&quot; /&gt;&lt;lineCharCount val=&quot;27&quot; /&gt;&lt;lineCharCount val=&quot;2&quot; /&gt;&lt;lineCharCount val=&quot;60&quot; /&gt;&lt;lineCharCount val=&quot;64&quot; /&gt;&lt;lineCharCount val=&quot;68&quot; /&gt;&lt;lineCharCount val=&quot;59&quot; /&gt;&lt;lineCharCount val=&quot;116&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9bf2ba6-5adb-421b-8ae4-3c34c4a4c18a}&quot; /&gt;&lt;isInvalidForFieldText val=&quot;0&quot; /&gt;&lt;Image&gt;&lt;filename val=&quot;E:\breeze\content\2260560433\2883314119-1\input\breezo\data\asimages\{f9bf2ba6-5adb-421b-8ae4-3c34c4a4c18a}.png&quot; /&gt;&lt;left val=&quot;772&quot; /&gt;&lt;top val=&quot;280&quot; /&gt;&lt;width val=&quot;507&quot; /&gt;&lt;height val=&quot;440&quot; /&gt;&lt;hasText val=&quot;1&quot; /&gt;&lt;/Image&gt;&lt;/ThreeDShapeInfo&gt;"/>
  <p:tag name="PRESENTER_SHAPETEXTINFO" val="&lt;ShapeTextInfo&gt;&lt;TableIndex row=&quot;-1&quot; col=&quot;-1&quot;&gt;&lt;linesCount val=&quot;0&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99&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8&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fe7571-9289-4c3e-95a4-483a191b9e92}&quot; /&gt;&lt;isInvalidForFieldText val=&quot;0&quot; /&gt;&lt;Image&gt;&lt;filename val=&quot;E:\breeze\content\2260560433\2883314119-1\input\breezo\data\asimages\{eafe7571-9289-4c3e-95a4-483a191b9e92}.png&quot; /&gt;&lt;left val=&quot;384&quot; /&gt;&lt;top val=&quot;382&quot; /&gt;&lt;width val=&quot;515&quot; /&gt;&lt;height val=&quot;70&quot; /&gt;&lt;hasText val=&quot;1&quot; /&gt;&lt;/Image&gt;&lt;/ThreeDShapeInfo&gt;"/>
  <p:tag name="PRESENTER_SHAPETEXTINFO" val="&lt;ShapeTextInfo&gt;&lt;TableIndex row=&quot;-1&quot; col=&quot;-1&quot;&gt;&lt;linesCount val=&quot;1&quot; /&gt;&lt;lineCharCount val=&quot;14&quot; /&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7082a1-0d65-41fc-903b-de1c60ca004b}&quot; /&gt;&lt;isInvalidForFieldText val=&quot;0&quot; /&gt;&lt;Image&gt;&lt;filename val=&quot;E:\breeze\content\2260560433\2883314119-1\input\breezo\data\asimages\{557082a1-0d65-41fc-903b-de1c60ca004b}.png&quot; /&gt;&lt;left val=&quot;359&quot; /&gt;&lt;top val=&quot;502&quot; /&gt;&lt;width val=&quot;562&quot; /&gt;&lt;height val=&quot;145&quot; /&gt;&lt;hasText val=&quot;1&quot; /&gt;&lt;/Image&gt;&lt;/ThreeDShapeInfo&gt;"/>
  <p:tag name="PRESENTER_SHAPETEXTINFO" val="&lt;ShapeTextInfo&gt;&lt;TableIndex row=&quot;-1&quot; col=&quot;-1&quot;&gt;&lt;linesCount val=&quot;3&quot; /&gt;&lt;lineCharCount val=&quot;13&quot; /&gt;&lt;lineCharCount val=&quot;27&quot; /&gt;&lt;lineCharCount val=&quot;43&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9cbf53-eb87-4cad-b184-20521962e540}&quot; /&gt;&lt;isInvalidForFieldText val=&quot;0&quot; /&gt;&lt;Image&gt;&lt;filename val=&quot;E:\breeze\content\2260560433\2883314119-1\input\breezo\data\asimages\{e59cbf53-eb87-4cad-b184-20521962e540}.png&quot; /&gt;&lt;left val=&quot;364&quot; /&gt;&lt;top val=&quot;684&quot; /&gt;&lt;width val=&quot;551&quot; /&gt;&lt;height val=&quot;18&quot; /&gt;&lt;hasText val=&quot;1&quot; /&gt;&lt;/Image&gt;&lt;/ThreeDShapeInfo&gt;"/>
  <p:tag name="PRESENTER_SHAPETEXTINFO" val="&lt;ShapeTextInfo&gt;&lt;TableIndex row=&quot;-1&quot; col=&quot;-1&quot;&gt;&lt;linesCount val=&quot;1&quot; /&gt;&lt;lineCharCount val=&quot;72&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7459d8-09b3-416a-b129-78147a483628}&quot; /&gt;&lt;isInvalidForFieldText val=&quot;0&quot; /&gt;&lt;Image&gt;&lt;filename val=&quot;E:\breeze\content\2260560433\2883314119-1\input\breezo\data\asimages\{ca7459d8-09b3-416a-b129-78147a483628}.png&quot; /&gt;&lt;left val=&quot;426&quot; /&gt;&lt;top val=&quot;87&quot; /&gt;&lt;width val=&quot;431&quot; /&gt;&lt;height val=&quot;47&quot; /&gt;&lt;hasText val=&quot;1&quot; /&gt;&lt;/Image&gt;&lt;/ThreeDShapeInfo&gt;"/>
  <p:tag name="PRESENTER_SHAPETEXTINFO" val="&lt;ShapeTextInfo&gt;&lt;TableIndex row=&quot;-1&quot; col=&quot;-1&quot;&gt;&lt;linesCount val=&quot;1&quot; /&gt;&lt;lineCharCount val=&quot;19&quot; /&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0f790f4a-07a5-4685-a6db-4bd4f198f9ca}_1.png_crop.png&quot; /&gt;&lt;left val=&quot;89&quot; /&gt;&lt;top val=&quot;202&quot; /&gt;&lt;width val=&quot;1151&quot; /&gt;&lt;height val=&quot;41&quot; /&gt;&lt;hasText val=&quot;1&quot; /&gt;&lt;paraId val=&quot;1&quot; /&gt;&lt;/Image&gt;&lt;Image&gt;&lt;filename val=&quot;E:\breeze\content\2260560433\2883314119-1\input\breezo\data\asimages\{d2367475-ade0-41f8-8a3e-7a86e97112e6}_1.png_crop.png&quot; /&gt;&lt;left val=&quot;89&quot; /&gt;&lt;top val=&quot;261&quot; /&gt;&lt;width val=&quot;1151&quot; /&gt;&lt;height val=&quot;21&quot; /&gt;&lt;hasText val=&quot;1&quot; /&gt;&lt;paraId val=&quot;2&quot; /&gt;&lt;/Image&gt;&lt;Image&gt;&lt;filename val=&quot;E:\breeze\content\2260560433\2883314119-1\input\breezo\data\asimages\{4d59744b-1b9c-4a41-b6e8-86fa84386e65}_1.png_crop.png&quot; /&gt;&lt;left val=&quot;89&quot; /&gt;&lt;top val=&quot;284&quot; /&gt;&lt;width val=&quot;1151&quot; /&gt;&lt;height val=&quot;41&quot; /&gt;&lt;hasText val=&quot;1&quot; /&gt;&lt;paraId val=&quot;3&quot; /&gt;&lt;/Image&gt;&lt;Image&gt;&lt;filename val=&quot;E:\breeze\content\2260560433\2883314119-1\input\breezo\data\asimages\{73730001-c5c1-4dee-a615-fd60d1b65da6}_1.png_crop.png&quot; /&gt;&lt;left val=&quot;89&quot; /&gt;&lt;top val=&quot;361&quot; /&gt;&lt;width val=&quot;1151&quot; /&gt;&lt;height val=&quot;41&quot; /&gt;&lt;hasText val=&quot;1&quot; /&gt;&lt;paraId val=&quot;4&quot; /&gt;&lt;/Image&gt;&lt;Image&gt;&lt;filename val=&quot;E:\breeze\content\2260560433\2883314119-1\input\breezo\data\asimages\{ada15647-fdc5-4edb-a5e7-1f3202db5866}_1.png_crop.png&quot; /&gt;&lt;left val=&quot;89&quot; /&gt;&lt;top val=&quot;440&quot; /&gt;&lt;width val=&quot;1151&quot; /&gt;&lt;height val=&quot;41&quot; /&gt;&lt;hasText val=&quot;1&quot; /&gt;&lt;paraId val=&quot;5&quot; /&gt;&lt;/Image&gt;&lt;Image&gt;&lt;filename val=&quot;E:\breeze\content\2260560433\2883314119-1\input\breezo\data\asimages\{38812910-eae3-43c7-a884-bbf5ebcc4655}_1.png_crop.png&quot; /&gt;&lt;left val=&quot;89&quot; /&gt;&lt;top val=&quot;517&quot; /&gt;&lt;width val=&quot;1151&quot; /&gt;&lt;height val=&quot;41&quot; /&gt;&lt;hasText val=&quot;1&quot; /&gt;&lt;paraId val=&quot;6&quot; /&gt;&lt;/Image&gt;&lt;Image&gt;&lt;filename val=&quot;E:\breeze\content\2260560433\2883314119-1\input\breezo\data\asimages\{3cd86597-242a-4898-81bb-4a63798f93e0}_1.png_crop.png&quot; /&gt;&lt;left val=&quot;89&quot; /&gt;&lt;top val=&quot;595&quot; /&gt;&lt;width val=&quot;1151&quot; /&gt;&lt;height val=&quot;81&quot; /&gt;&lt;hasText val=&quot;1&quot; /&gt;&lt;paraId val=&quot;7&quot; /&gt;&lt;/Image&gt;&lt;/TextEffect&gt;"/>
</p:tagLst>
</file>

<file path=ppt/tags/tag6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6f7047-7aba-4f67-ad00-32ee2b70a625}&quot; /&gt;&lt;isInvalidForFieldText val=&quot;0&quot; /&gt;&lt;Image&gt;&lt;filename val=&quot;E:\breeze\content\2260560433\2883314119-1\input\breezo\data\asimages\{ce6f7047-7aba-4f67-ad00-32ee2b70a625}.png&quot; /&gt;&lt;left val=&quot;264&quot; /&gt;&lt;top val=&quot;293&quot; /&gt;&lt;width val=&quot;769&quot; /&gt;&lt;height val=&quot;141&quot; /&gt;&lt;hasText val=&quot;1&quot; /&gt;&lt;/Image&gt;&lt;/ThreeDShapeInfo&gt;"/>
  <p:tag name="PRESENTER_SHAPETEXTINFO" val="&lt;ShapeTextInfo&gt;&lt;TableIndex row=&quot;-1&quot; col=&quot;-1&quot;&gt;&lt;linesCount val=&quot;1&quot; /&gt;&lt;lineCharCount val=&quot;46&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79f7daa-c641-4ce7-91b7-771573b63456}&quot; /&gt;&lt;isInvalidForFieldText val=&quot;0&quot; /&gt;&lt;Image&gt;&lt;filename val=&quot;E:\breeze\content\2260560433\2883314119-1\input\breezo\data\asimages\{379f7daa-c641-4ce7-91b7-771573b63456}.png&quot; /&gt;&lt;left val=&quot;172&quot; /&gt;&lt;top val=&quot;76&quot; /&gt;&lt;width val=&quot;937&quot; /&gt;&lt;height val=&quot;49&quot; /&gt;&lt;hasText val=&quot;1&quot; /&gt;&lt;/Image&gt;&lt;/ThreeDShapeInfo&gt;"/>
  <p:tag name="PRESENTER_SHAPETEXTINFO" val="&lt;ShapeTextInfo&gt;&lt;TableIndex row=&quot;-1&quot; col=&quot;-1&quot;&gt;&lt;linesCount val=&quot;1&quot; /&gt;&lt;lineCharCount val=&quot;43&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51f5192d-03db-4efe-861f-90a5f9aa9a53}_1.png_crop.png&quot; /&gt;&lt;left val=&quot;135&quot; /&gt;&lt;top val=&quot;394&quot; /&gt;&lt;width val=&quot;161&quot; /&gt;&lt;height val=&quot;51&quot; /&gt;&lt;hasText val=&quot;1&quot; /&gt;&lt;paraId val=&quot;1&quot; /&gt;&lt;/Image&gt;&lt;/TextEffect&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a020c613-f27b-4ed8-9543-4138a4053a8e}&quot; /&gt;&lt;isInvalidForFieldText val=&quot;0&quot; /&gt;&lt;Image&gt;&lt;filename val=&quot;E:\breeze\content\2260560433\2883314119-1\input\breezo\data\asimages\{a020c613-f27b-4ed8-9543-4138a4053a8e}.png&quot; /&gt;&lt;left val=&quot;342&quot; /&gt;&lt;top val=&quot;389&quot; /&gt;&lt;width val=&quot;895&quot; /&gt;&lt;height val=&quot;60&quot; /&gt;&lt;hasText val=&quot;1&quot; /&gt;&lt;/Image&gt;&lt;/ThreeDShapeInfo&gt;"/>
  <p:tag name="PRESENTER_SHAPETEXTINFO" val="&lt;ShapeTextInfo&gt;&lt;TableIndex row=&quot;-1&quot; col=&quot;-1&quot;&gt;&lt;linesCount val=&quot;1&quot; /&gt;&lt;lineCharCount val=&quot;21&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019482e3-f462-467f-a56c-9fd938eb5f6f}_1.png_crop.png&quot; /&gt;&lt;left val=&quot;336&quot; /&gt;&lt;top val=&quot;174&quot; /&gt;&lt;width val=&quot;611&quot; /&gt;&lt;height val=&quot;51&quot; /&gt;&lt;hasText val=&quot;1&quot; /&gt;&lt;paraId val=&quot;1&quot; /&gt;&lt;/Image&gt;&lt;Image&gt;&lt;filename val=&quot;E:\breeze\content\2260560433\2883314119-1\input\breezo\data\asimages\{707e6a5a-9728-4e39-8e6c-f78c7bdbf73e}_1.png_crop.png&quot; /&gt;&lt;left val=&quot;336&quot; /&gt;&lt;top val=&quot;252&quot; /&gt;&lt;width val=&quot;611&quot; /&gt;&lt;height val=&quot;101&quot; /&gt;&lt;hasText val=&quot;1&quot; /&gt;&lt;paraId val=&quot;2&quot; /&gt;&lt;/Image&gt;&lt;/TextEffect&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6e6c5c0-f091-4e5b-a531-eaed5f941a2c}&quot; /&gt;&lt;isInvalidForFieldText val=&quot;0&quot; /&gt;&lt;Image&gt;&lt;filename val=&quot;E:\breeze\content\2260560433\2883314119-1\input\breezo\data\asimages\{a6e6c5c0-f091-4e5b-a531-eaed5f941a2c}.png&quot; /&gt;&lt;left val=&quot;772&quot; /&gt;&lt;top val=&quot;280&quot; /&gt;&lt;width val=&quot;507&quot; /&gt;&lt;height val=&quot;440&quot; /&gt;&lt;hasText val=&quot;1&quot; /&gt;&lt;/Image&gt;&lt;/ThreeDShapeInfo&gt;"/>
  <p:tag name="PRESENTER_SHAPETEXTINFO" val="&lt;ShapeTextInfo&gt;&lt;TableIndex row=&quot;-1&quot; col=&quot;-1&quot;&gt;&lt;linesCount val=&quot;0&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f1e88c70-25aa-4a2f-bd22-59581d721e67}_1.png_crop.png&quot; /&gt;&lt;left val=&quot;144&quot; /&gt;&lt;top val=&quot;174&quot; /&gt;&lt;width val=&quot;141&quot; /&gt;&lt;height val=&quot;51&quot; /&gt;&lt;hasText val=&quot;1&quot; /&gt;&lt;paraId val=&quot;1&quot; /&gt;&lt;/Image&gt;&lt;/TextEffect&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d95d49-19b6-4647-a966-fc17a1ef029a}&quot; /&gt;&lt;isInvalidForFieldText val=&quot;0&quot; /&gt;&lt;Image&gt;&lt;filename val=&quot;E:\breeze\content\2260560433\2883314119-1\input\breezo\data\asimages\{79d95d49-19b6-4647-a966-fc17a1ef029a}.png&quot; /&gt;&lt;left val=&quot;662&quot; /&gt;&lt;top val=&quot;486&quot; /&gt;&lt;width val=&quot;181&quot; /&gt;&lt;height val=&quot;60&quot; /&gt;&lt;hasText val=&quot;1&quot; /&gt;&lt;/Image&gt;&lt;/ThreeDShapeInfo&gt;"/>
  <p:tag name="PRESENTER_SHAPETEXTINFO" val="&lt;ShapeTextInfo&gt;&lt;TableIndex row=&quot;-1&quot; col=&quot;-1&quot;&gt;&lt;linesCount val=&quot;1&quot; /&gt;&lt;lineCharCount val=&quot;6&quot; /&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19e2bb-443a-49ba-8c70-b5100242fbdc}&quot; /&gt;&lt;isInvalidForFieldText val=&quot;0&quot; /&gt;&lt;Image&gt;&lt;filename val=&quot;E:\breeze\content\2260560433\2883314119-1\input\breezo\data\asimages\{ea19e2bb-443a-49ba-8c70-b5100242fbdc}.png&quot; /&gt;&lt;left val=&quot;342&quot; /&gt;&lt;top val=&quot;486&quot; /&gt;&lt;width val=&quot;301&quot; /&gt;&lt;height val=&quot;60&quot; /&gt;&lt;hasText val=&quot;1&quot; /&gt;&lt;/Image&gt;&lt;/ThreeDShapeInfo&gt;"/>
  <p:tag name="PRESENTER_SHAPETEXTINFO" val="&lt;ShapeTextInfo&gt;&lt;TableIndex row=&quot;-1&quot; col=&quot;-1&quot;&gt;&lt;linesCount val=&quot;1&quot; /&gt;&lt;lineCharCount val=&quot;14&quot; /&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1bf2d8-f283-43ed-9fe2-1cfaaced5051}&quot; /&gt;&lt;isInvalidForFieldText val=&quot;0&quot; /&gt;&lt;Image&gt;&lt;filename val=&quot;E:\breeze\content\2260560433\2883314119-1\input\breezo\data\asimages\{ff1bf2d8-f283-43ed-9fe2-1cfaaced5051}.png&quot; /&gt;&lt;left val=&quot;864&quot; /&gt;&lt;top val=&quot;486&quot; /&gt;&lt;width val=&quot;373&quot; /&gt;&lt;height val=&quot;60&quot; /&gt;&lt;hasText val=&quot;1&quot; /&gt;&lt;/Image&gt;&lt;/ThreeDShapeInfo&gt;"/>
  <p:tag name="PRESENTER_SHAPETEXTINFO" val="&lt;ShapeTextInfo&gt;&lt;TableIndex row=&quot;-1&quot; col=&quot;-1&quot;&gt;&lt;linesCount val=&quot;1&quot; /&gt;&lt;lineCharCount val=&quot;18&quot; /&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E:\breeze\content\2260560433\2883314119-1\input\breezo\data\asimages\{fa53178a-7b04-49fd-85c1-93054d5f213f}_1.png_crop.png&quot; /&gt;&lt;left val=&quot;157&quot; /&gt;&lt;top val=&quot;492&quot; /&gt;&lt;width val=&quot;141&quot; /&gt;&lt;height val=&quot;51&quot; /&gt;&lt;hasText val=&quot;1&quot; /&gt;&lt;paraId val=&quot;1&quot; /&gt;&lt;/Image&gt;&lt;/TextEffect&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aa6b1-1a51-4f0a-a984-b5b2b4a2493c}&quot; /&gt;&lt;isInvalidForFieldText val=&quot;0&quot; /&gt;&lt;Image&gt;&lt;filename val=&quot;E:\breeze\content\2260560433\2883314119-1\input\breezo\data\asimages\{5b2aa6b1-1a51-4f0a-a984-b5b2b4a2493c}.png&quot; /&gt;&lt;left val=&quot;342&quot; /&gt;&lt;top val=&quot;582&quot; /&gt;&lt;width val=&quot;895&quot; /&gt;&lt;height val=&quot;59&quot; /&gt;&lt;hasText val=&quot;1&quot; /&gt;&lt;/Image&gt;&lt;/ThreeDShapeInfo&gt;"/>
  <p:tag name="PRESENTER_SHAPETEXTINFO" val="&lt;ShapeTextInfo&gt;&lt;TableIndex row=&quot;-1&quot; col=&quot;-1&quot;&gt;&lt;linesCount val=&quot;1&quot; /&gt;&lt;lineCharCount val=&quot;45&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4d472a-186f-47b3-92f0-fabbc95819a8}&quot; /&gt;&lt;isInvalidForFieldText val=&quot;0&quot; /&gt;&lt;Image&gt;&lt;filename val=&quot;E:\breeze\content\2260560433\2883314119-1\input\breezo\data\asimages\{594d472a-186f-47b3-92f0-fabbc95819a8}.png&quot; /&gt;&lt;left val=&quot;169&quot; /&gt;&lt;top val=&quot;596&quot; /&gt;&lt;width val=&quot;101&quot; /&gt;&lt;height val=&quot;39&quot; /&gt;&lt;hasText val=&quot;1&quot; /&gt;&lt;/Image&gt;&lt;/ThreeDShapeInfo&gt;"/>
  <p:tag name="PRESENTER_SHAPETEXTINFO" val="&lt;ShapeTextInfo&gt;&lt;TableIndex row=&quot;-1&quot; col=&quot;-1&quot;&gt;&lt;linesCount val=&quot;1&quot; /&gt;&lt;lineCharCount val=&quot;7&quot; /&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LIVECHARTING" val="False"/>
  <p:tag name="TPQUESTIONXML" val="﻿&lt;?xml version=&quot;1.0&quot; encoding=&quot;utf-8&quot;?&gt;&#10;&lt;questionlist&gt;&#10;    &lt;properties&gt;&#10;        &lt;guid&gt;31DCC4ECEFD74035A3A5EE7FF2D81611&lt;/guid&gt;&#10;        &lt;description /&gt;&#10;        &lt;date&gt;4/20/2022 12:06: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036BEC472C84353A3B241FD0957B9B5&lt;/guid&gt;&#10;            &lt;repollguid&gt;387A7BCA84904DB38E26B896933688C7&lt;/repollguid&gt;&#10;            &lt;sourceid&gt;BEE32DF3CC644AB2AFA261D8C5F299C8&lt;/sourceid&gt;&#10;            &lt;narrativeguid&gt;00000000000000000000000000000000&lt;/narrativeguid&gt;&#10;            &lt;questiontext&gt;Bob Ross was arrested and charged with possession with intent to distribute 10 grams heroin to an undercover officer on May 1, 2021.  The government proved that Mr. Ross has sold this same undercover officer 10 grams of heroin on five other occasions in April 2021.  What quantity of heroin will Ross be held accountable for under 2D1.1?&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491A9504C72458F8002D8B860E8F207&lt;/guid&gt;&#10;                    &lt;answertext&gt;10 grams&lt;/answertext&gt;&#10;                    &lt;valuetype&gt;-1&lt;/valuetype&gt;&#10;                &lt;/answer&gt;&#10;                &lt;answer&gt;&#10;                    &lt;guid&gt;B5AF8C4CF9454DF49D5CC983C3D6836A&lt;/guid&gt;&#10;                    &lt;answertext&gt;50 grams&lt;/answertext&gt;&#10;                    &lt;valuetype&gt;-1&lt;/valuetype&gt;&#10;                &lt;/answer&gt;&#10;                &lt;answer&gt;&#10;                    &lt;guid&gt;1A5FA4210C9946DC802EC2E42E2D9686&lt;/guid&gt;&#10;                    &lt;answertext&gt;60 gram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7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LABELFORMAT" val="0"/>
  <p:tag name="NUMBERFORMAT" val="0"/>
</p:tagLst>
</file>

<file path=ppt/tags/tag79.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44&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ab4169b2-73dd-4605-b1b9-43f3b658d1df}&quot; /&gt;&lt;isInvalidForFieldText val=&quot;0&quot; /&gt;&lt;Image&gt;&lt;filename val=&quot;E:\breeze\content\2260560433\2883314119-1\input\breezo\data\asimages\{ab4169b2-73dd-4605-b1b9-43f3b658d1df}.png&quot; /&gt;&lt;left val=&quot;367&quot; /&gt;&lt;top val=&quot;73&quot; /&gt;&lt;width val=&quot;545&quot; /&gt;&lt;height val=&quot;84&quot; /&gt;&lt;hasText val=&quot;1&quot; /&gt;&lt;/Image&gt;&lt;/ThreeDShapeInfo&gt;"/>
  <p:tag name="PRESENTER_SHAPETEXTINFO" val="&lt;ShapeTextInfo&gt;&lt;TableIndex row=&quot;-1&quot; col=&quot;-1&quot;&gt;&lt;linesCount val=&quot;1&quot; /&gt;&lt;lineCharCount val=&quot;55&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4302c4-2c6c-4d91-ab11-18eec45ffe2e}&quot; /&gt;&lt;isInvalidForFieldText val=&quot;0&quot; /&gt;&lt;Image&gt;&lt;filename val=&quot;E:\breeze\content\2260560433\2883314119-1\input\breezo\data\asimages\{b74302c4-2c6c-4d91-ab11-18eec45ffe2e}.png&quot; /&gt;&lt;left val=&quot;455&quot; /&gt;&lt;top val=&quot;326&quot; /&gt;&lt;width val=&quot;363&quot; /&gt;&lt;height val=&quot;156&quot; /&gt;&lt;hasText val=&quot;1&quot; /&gt;&lt;/Image&gt;&lt;/ThreeDShapeInfo&gt;"/>
  <p:tag name="PRESENTER_SHAPETEXTINFO" val="&lt;ShapeTextInfo&gt;&lt;TableIndex row=&quot;-1&quot; col=&quot;-1&quot;&gt;&lt;linesCount val=&quot;1&quot; /&gt;&lt;lineCharCount val=&quot;10&quot; /&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95015c-ba30-4218-b787-dda71c6e86fc}&quot; /&gt;&lt;isInvalidForFieldText val=&quot;0&quot; /&gt;&lt;Image&gt;&lt;filename val=&quot;E:\breeze\content\2260560433\2883314119-1\input\breezo\data\asimages\{d895015c-ba30-4218-b787-dda71c6e86fc}.png&quot; /&gt;&lt;left val=&quot;827&quot; /&gt;&lt;top val=&quot;326&quot; /&gt;&lt;width val=&quot;363&quot; /&gt;&lt;height val=&quot;156&quot; /&gt;&lt;hasText val=&quot;1&quot; /&gt;&lt;/Image&gt;&lt;/ThreeDShapeInfo&gt;"/>
  <p:tag name="PRESENTER_SHAPETEXTINFO" val="&lt;ShapeTextInfo&gt;&lt;TableIndex row=&quot;-1&quot; col=&quot;-1&quot;&gt;&lt;linesCount val=&quot;1&quot; /&gt;&lt;lineCharCount val=&quot;18&quot; /&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b441b0b-148e-4351-8a3c-d301af6ddd8b}&quot; /&gt;&lt;isInvalidForFieldText val=&quot;0&quot; /&gt;&lt;Image&gt;&lt;filename val=&quot;E:\breeze\content\2260560433\2883314119-1\input\breezo\data\asimages\{4b441b0b-148e-4351-8a3c-d301af6ddd8b}.png&quot; /&gt;&lt;left val=&quot;83&quot; /&gt;&lt;top val=&quot;326&quot; /&gt;&lt;width val=&quot;363&quot; /&gt;&lt;height val=&quot;156&quot; /&gt;&lt;hasText val=&quot;1&quot; /&gt;&lt;/Image&gt;&lt;/ThreeDShapeInfo&gt;"/>
  <p:tag name="PRESENTER_SHAPETEXTINFO" val="&lt;ShapeTextInfo&gt;&lt;TableIndex row=&quot;-1&quot; col=&quot;-1&quot;&gt;&lt;linesCount val=&quot;1&quot; /&gt;&lt;lineCharCount val=&quot;10&quot; /&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1f546b-0f5b-4bf7-82ff-f22fe4abdbdf}&quot; /&gt;&lt;isInvalidForFieldText val=&quot;0&quot; /&gt;&lt;Image&gt;&lt;filename val=&quot;E:\breeze\content\2260560433\2883314119-1\input\breezo\data\asimages\{bb1f546b-0f5b-4bf7-82ff-f22fe4abdbdf}.png&quot; /&gt;&lt;left val=&quot;372&quot; /&gt;&lt;top val=&quot;73&quot; /&gt;&lt;width val=&quot;534&quot; /&gt;&lt;height val=&quot;84&quot; /&gt;&lt;hasText val=&quot;1&quot; /&gt;&lt;/Image&gt;&lt;/ThreeDShapeInfo&gt;"/>
  <p:tag name="PRESENTER_SHAPETEXTINFO" val="&lt;ShapeTextInfo&gt;&lt;TableIndex row=&quot;-1&quot; col=&quot;-1&quot;&gt;&lt;linesCount val=&quot;1&quot; /&gt;&lt;lineCharCount val=&quot;53&quot; /&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1a01d9-9e2c-4643-87ad-b445cdd16f62}&quot; /&gt;&lt;isInvalidForFieldText val=&quot;0&quot; /&gt;&lt;Image&gt;&lt;filename val=&quot;E:\breeze\content\2260560433\2883314119-1\input\breezo\data\asimages\{c21a01d9-9e2c-4643-87ad-b445cdd16f62}.png&quot; /&gt;&lt;left val=&quot;720&quot; /&gt;&lt;top val=&quot;224&quot; /&gt;&lt;width val=&quot;363&quot; /&gt;&lt;height val=&quot;156&quot; /&gt;&lt;hasText val=&quot;1&quot; /&gt;&lt;/Image&gt;&lt;/ThreeDShapeInfo&gt;"/>
  <p:tag name="PRESENTER_SHAPETEXTINFO" val="&lt;ShapeTextInfo&gt;&lt;TableIndex row=&quot;-1&quot; col=&quot;-1&quot;&gt;&lt;linesCount val=&quot;1&quot; /&gt;&lt;lineCharCount val=&quot;18&quot; /&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1690e4-f949-4267-91f9-1f432d1e844a}&quot; /&gt;&lt;isInvalidForFieldText val=&quot;0&quot; /&gt;&lt;Image&gt;&lt;filename val=&quot;E:\breeze\content\2260560433\2883314119-1\input\breezo\data\asimages\{f81690e4-f949-4267-91f9-1f432d1e844a}.png&quot; /&gt;&lt;left val=&quot;197&quot; /&gt;&lt;top val=&quot;476&quot; /&gt;&lt;width val=&quot;363&quot; /&gt;&lt;height val=&quot;155&quot; /&gt;&lt;hasText val=&quot;1&quot; /&gt;&lt;/Image&gt;&lt;/ThreeDShapeInfo&gt;"/>
  <p:tag name="PRESENTER_SHAPETEXTINFO" val="&lt;ShapeTextInfo&gt;&lt;TableIndex row=&quot;-1&quot; col=&quot;-1&quot;&gt;&lt;linesCount val=&quot;1&quot; /&gt;&lt;lineCharCount val=&quot;14&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4&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9d0e50-7641-476b-9e4f-85d508077efa}&quot; /&gt;&lt;isInvalidForFieldText val=&quot;0&quot; /&gt;&lt;Image&gt;&lt;filename val=&quot;E:\breeze\content\2260560433\2883314119-1\input\breezo\data\asimages\{c79d0e50-7641-476b-9e4f-85d508077efa}.png&quot; /&gt;&lt;left val=&quot;194&quot; /&gt;&lt;top val=&quot;224&quot; /&gt;&lt;width val=&quot;363&quot; /&gt;&lt;height val=&quot;156&quot; /&gt;&lt;hasText val=&quot;1&quot; /&gt;&lt;/Image&gt;&lt;/ThreeDShapeInfo&gt;"/>
  <p:tag name="PRESENTER_SHAPETEXTINFO" val="&lt;ShapeTextInfo&gt;&lt;TableIndex row=&quot;-1&quot; col=&quot;-1&quot;&gt;&lt;linesCount val=&quot;1&quot; /&gt;&lt;lineCharCount val=&quot;14&quot; /&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1b935f-9c5e-402e-b9ad-454283285690}&quot; /&gt;&lt;isInvalidForFieldText val=&quot;0&quot; /&gt;&lt;Image&gt;&lt;filename val=&quot;E:\breeze\content\2260560433\2883314119-1\input\breezo\data\asimages\{181b935f-9c5e-402e-b9ad-454283285690}.png&quot; /&gt;&lt;left val=&quot;720&quot; /&gt;&lt;top val=&quot;476&quot; /&gt;&lt;width val=&quot;363&quot; /&gt;&lt;height val=&quot;155&quot; /&gt;&lt;hasText val=&quot;1&quot; /&gt;&lt;/Image&gt;&lt;/ThreeDShapeInfo&gt;"/>
  <p:tag name="PRESENTER_SHAPETEXTINFO" val="&lt;ShapeTextInfo&gt;&lt;TableIndex row=&quot;-1&quot; col=&quot;-1&quot;&gt;&lt;linesCount val=&quot;1&quot; /&gt;&lt;lineCharCount val=&quot;22&quot; /&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9204b5-2757-44a3-af70-ed926e3add30}&quot; /&gt;&lt;isInvalidForFieldText val=&quot;0&quot; /&gt;&lt;Image&gt;&lt;filename val=&quot;E:\breeze\content\2260560433\2883314119-1\input\breezo\data\asimages\{0c9204b5-2757-44a3-af70-ed926e3add30}.png&quot; /&gt;&lt;left val=&quot;259&quot; /&gt;&lt;top val=&quot;293&quot; /&gt;&lt;width val=&quot;764&quot; /&gt;&lt;height val=&quot;136&quot; /&gt;&lt;hasText val=&quot;1&quot; /&gt;&lt;/Image&gt;&lt;/ThreeDShapeInfo&gt;"/>
  <p:tag name="PRESENTER_SHAPETEXTINFO" val="&lt;ShapeTextInfo&gt;&lt;TableIndex row=&quot;-1&quot; col=&quot;-1&quot;&gt;&lt;linesCount val=&quot;1&quot; /&gt;&lt;lineCharCount val=&quot;39&quot; /&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d357af-1a87-4ba1-a546-b4f9d6a10b0c}&quot; /&gt;&lt;isInvalidForFieldText val=&quot;0&quot; /&gt;&lt;Image&gt;&lt;filename val=&quot;E:\breeze\content\2260560433\2883314119-1\input\breezo\data\asimages\{0fd357af-1a87-4ba1-a546-b4f9d6a10b0c}.png&quot; /&gt;&lt;left val=&quot;132&quot; /&gt;&lt;top val=&quot;111&quot; /&gt;&lt;width val=&quot;475&quot; /&gt;&lt;height val=&quot;235&quot; /&gt;&lt;hasText val=&quot;1&quot; /&gt;&lt;/Image&gt;&lt;/ThreeDShapeInfo&gt;"/>
  <p:tag name="PRESENTER_SHAPETEXTINFO" val="&lt;ShapeTextInfo&gt;&lt;TableIndex row=&quot;-1&quot; col=&quot;-1&quot;&gt;&lt;linesCount val=&quot;1&quot; /&gt;&lt;lineCharCount val=&quot;19&quot; /&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7a283d-5c0e-43b7-a6fc-c025c3ef358f}&quot; /&gt;&lt;isInvalidForFieldText val=&quot;0&quot; /&gt;&lt;Image&gt;&lt;filename val=&quot;E:\breeze\content\2260560433\2883314119-1\input\breezo\data\asimages\{f67a283d-5c0e-43b7-a6fc-c025c3ef358f}.png&quot; /&gt;&lt;left val=&quot;700&quot; /&gt;&lt;top val=&quot;396&quot; /&gt;&lt;width val=&quot;475&quot; /&gt;&lt;height val=&quot;235&quot; /&gt;&lt;hasText val=&quot;1&quot; /&gt;&lt;/Image&gt;&lt;/ThreeDShapeInfo&gt;"/>
  <p:tag name="PRESENTER_SHAPETEXTINFO" val="&lt;ShapeTextInfo&gt;&lt;TableIndex row=&quot;-1&quot; col=&quot;-1&quot;&gt;&lt;linesCount val=&quot;2&quot; /&gt;&lt;lineCharCount val=&quot;25&quot; /&gt;&lt;lineCharCount val=&quot;13&quot; /&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00f001-f002-45f4-be4d-13dfd563c536}&quot; /&gt;&lt;isInvalidForFieldText val=&quot;0&quot; /&gt;&lt;Image&gt;&lt;filename val=&quot;E:\breeze\content\2260560433\2883314119-1\input\breezo\data\asimages\{1b00f001-f002-45f4-be4d-13dfd563c536}.png&quot; /&gt;&lt;left val=&quot;700&quot; /&gt;&lt;top val=&quot;111&quot; /&gt;&lt;width val=&quot;475&quot; /&gt;&lt;height val=&quot;235&quot; /&gt;&lt;hasText val=&quot;1&quot; /&gt;&lt;/Image&gt;&lt;/ThreeDShapeInfo&gt;"/>
  <p:tag name="PRESENTER_SHAPETEXTINFO" val="&lt;ShapeTextInfo&gt;&lt;TableIndex row=&quot;-1&quot; col=&quot;-1&quot;&gt;&lt;linesCount val=&quot;1&quot; /&gt;&lt;lineCharCount val=&quot;27&quot; /&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a02e92-4d72-4e29-8a8a-8a2a1023f079}&quot; /&gt;&lt;isInvalidForFieldText val=&quot;0&quot; /&gt;&lt;Image&gt;&lt;filename val=&quot;E:\breeze\content\2260560433\2883314119-1\input\breezo\data\asimages\{82a02e92-4d72-4e29-8a8a-8a2a1023f079}.png&quot; /&gt;&lt;left val=&quot;132&quot; /&gt;&lt;top val=&quot;396&quot; /&gt;&lt;width val=&quot;475&quot; /&gt;&lt;height val=&quot;235&quot; /&gt;&lt;hasText val=&quot;1&quot; /&gt;&lt;/Image&gt;&lt;/ThreeDShapeInfo&gt;"/>
  <p:tag name="PRESENTER_SHAPETEXTINFO" val="&lt;ShapeTextInfo&gt;&lt;TableIndex row=&quot;-1&quot; col=&quot;-1&quot;&gt;&lt;linesCount val=&quot;1&quot; /&gt;&lt;lineCharCount val=&quot;12&quot; /&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b63555-c3a4-413b-b716-824003e04855}&quot; /&gt;&lt;isInvalidForFieldText val=&quot;0&quot; /&gt;&lt;Image&gt;&lt;filename val=&quot;E:\breeze\content\2260560433\2883314119-1\input\breezo\data\asimages\{1fb63555-c3a4-413b-b716-824003e04855}.png&quot; /&gt;&lt;left val=&quot;416&quot; /&gt;&lt;top val=&quot;286&quot; /&gt;&lt;width val=&quot;469&quot; /&gt;&lt;height val=&quot;171&quot; /&gt;&lt;hasText val=&quot;1&quot; /&gt;&lt;/Image&gt;&lt;/ThreeDShapeInfo&gt;"/>
  <p:tag name="PRESENTER_SHAPETEXTINFO" val="&lt;ShapeTextInfo&gt;&lt;TableIndex row=&quot;-1&quot; col=&quot;-1&quot;&gt;&lt;linesCount val=&quot;1&quot; /&gt;&lt;lineCharCount val=&quot;32&quot; /&gt;&lt;/TableIndex&gt;&lt;/ShapeTextInfo&gt;"/>
</p:tagLst>
</file>

<file path=ppt/theme/theme1.xml><?xml version="1.0" encoding="utf-8"?>
<a:theme xmlns:a="http://schemas.openxmlformats.org/drawingml/2006/main" name="4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Arial"/>
        <a:cs typeface="Arial"/>
      </a:majorFont>
      <a:minorFont>
        <a:latin typeface="Calibri"/>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ysClr val="windowText" lastClr="000000"/>
      </a:dk1>
      <a:lt1>
        <a:srgbClr val="FFFFFF"/>
      </a:lt1>
      <a:dk2>
        <a:srgbClr val="113961"/>
      </a:dk2>
      <a:lt2>
        <a:srgbClr val="E7E6E6"/>
      </a:lt2>
      <a:accent1>
        <a:srgbClr val="A02432"/>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Custom 1">
      <a:dk1>
        <a:sysClr val="windowText" lastClr="000000"/>
      </a:dk1>
      <a:lt1>
        <a:srgbClr val="FFFFFF"/>
      </a:lt1>
      <a:dk2>
        <a:srgbClr val="113961"/>
      </a:dk2>
      <a:lt2>
        <a:srgbClr val="E7E6E6"/>
      </a:lt2>
      <a:accent1>
        <a:srgbClr val="A02432"/>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USSC">
      <a:dk1>
        <a:srgbClr val="262626"/>
      </a:dk1>
      <a:lt1>
        <a:srgbClr val="FFFFFF"/>
      </a:lt1>
      <a:dk2>
        <a:srgbClr val="113961"/>
      </a:dk2>
      <a:lt2>
        <a:srgbClr val="E7E6E6"/>
      </a:lt2>
      <a:accent1>
        <a:srgbClr val="A0243C"/>
      </a:accent1>
      <a:accent2>
        <a:srgbClr val="113961"/>
      </a:accent2>
      <a:accent3>
        <a:srgbClr val="0086EA"/>
      </a:accent3>
      <a:accent4>
        <a:srgbClr val="545454"/>
      </a:accent4>
      <a:accent5>
        <a:srgbClr val="202831"/>
      </a:accent5>
      <a:accent6>
        <a:srgbClr val="FFC005"/>
      </a:accent6>
      <a:hlink>
        <a:srgbClr val="48A1FA"/>
      </a:hlink>
      <a:folHlink>
        <a:srgbClr val="C490AA"/>
      </a:folHlink>
    </a:clrScheme>
    <a:fontScheme name="ESP-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D3AFEF02C59B42A3882AAC38B980DF" ma:contentTypeVersion="2" ma:contentTypeDescription="Create a new document." ma:contentTypeScope="" ma:versionID="0bb98c5c24a6e07e70f829d82b098bfe">
  <xsd:schema xmlns:xsd="http://www.w3.org/2001/XMLSchema" xmlns:xs="http://www.w3.org/2001/XMLSchema" xmlns:p="http://schemas.microsoft.com/office/2006/metadata/properties" xmlns:ns2="8b88e97b-b8c1-421c-9a9e-fc7ebd245490" targetNamespace="http://schemas.microsoft.com/office/2006/metadata/properties" ma:root="true" ma:fieldsID="bb5c4da1ecf17cdde177ed27b50e02c9" ns2:_="">
    <xsd:import namespace="8b88e97b-b8c1-421c-9a9e-fc7ebd2454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8e97b-b8c1-421c-9a9e-fc7ebd245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863014-ED8A-4E60-B4C5-2D3821B12CF5}">
  <ds:schemaRefs>
    <ds:schemaRef ds:uri="http://schemas.microsoft.com/sharepoint/v3/contenttype/forms"/>
  </ds:schemaRefs>
</ds:datastoreItem>
</file>

<file path=customXml/itemProps2.xml><?xml version="1.0" encoding="utf-8"?>
<ds:datastoreItem xmlns:ds="http://schemas.openxmlformats.org/officeDocument/2006/customXml" ds:itemID="{7AA14452-D6AC-40E7-B0D5-741D1B0D879E}">
  <ds:schemaRef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8b88e97b-b8c1-421c-9a9e-fc7ebd245490"/>
    <ds:schemaRef ds:uri="http://purl.org/dc/elements/1.1/"/>
  </ds:schemaRefs>
</ds:datastoreItem>
</file>

<file path=customXml/itemProps3.xml><?xml version="1.0" encoding="utf-8"?>
<ds:datastoreItem xmlns:ds="http://schemas.openxmlformats.org/officeDocument/2006/customXml" ds:itemID="{2C4BD08F-F7EF-4A7B-BE34-E57778FF749B}">
  <ds:schemaRefs>
    <ds:schemaRef ds:uri="8b88e97b-b8c1-421c-9a9e-fc7ebd2454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2206</Words>
  <Application>Microsoft Office PowerPoint</Application>
  <PresentationFormat>Widescreen</PresentationFormat>
  <Paragraphs>240</Paragraphs>
  <Slides>38</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38</vt:i4>
      </vt:variant>
    </vt:vector>
  </HeadingPairs>
  <TitlesOfParts>
    <vt:vector size="47" baseType="lpstr">
      <vt:lpstr>Arial</vt:lpstr>
      <vt:lpstr>Bahnschrift SemiBold</vt:lpstr>
      <vt:lpstr>Calibri</vt:lpstr>
      <vt:lpstr>Times New Roman</vt:lpstr>
      <vt:lpstr>4_Office Theme</vt:lpstr>
      <vt:lpstr>3_Office Theme</vt:lpstr>
      <vt:lpstr>5_Office Theme</vt:lpstr>
      <vt:lpstr>6_Office Theme</vt:lpstr>
      <vt:lpstr>7_Office Theme</vt:lpstr>
      <vt:lpstr>Drugs and Guns</vt:lpstr>
      <vt:lpstr>PowerPoint Presentation</vt:lpstr>
      <vt:lpstr>Learning Objectives</vt:lpstr>
      <vt:lpstr> Relevant Conduct Rules in  Drug and Gun Cases</vt:lpstr>
      <vt:lpstr>Relevant Conduct Analysis (a)(1) and (a)(2)</vt:lpstr>
      <vt:lpstr>Bob Ross was arrested and charged with possession with intent to distribute 10 grams heroin to an undercover officer on May 1, 2021.  The government proved that Mr. Ross has sold this same undercover officer 10 grams of heroin on five other occasions in April 2021.    What quantity of heroin will Ross be held accountable for under 2D1.1?</vt:lpstr>
      <vt:lpstr>Same Course of Conduct §1B1.3(a)(2), App. Note 5(B)(ii)</vt:lpstr>
      <vt:lpstr>Common Scheme or Plan §1B1.3(a)(2), App. Note 5(B)(i)</vt:lpstr>
      <vt:lpstr>Drug Trafficking Guideline  USSG §2D1.1</vt:lpstr>
      <vt:lpstr>PowerPoint Presentation</vt:lpstr>
      <vt:lpstr>USSG §2D1.1(b)(1)</vt:lpstr>
      <vt:lpstr>Defendant has pleaded guilty to drug trafficking. The drugs were found in a closet in the defendant’s bedroom.  During the search, officers also found a firearm under the bed in the same room as the drugs.    Does the 2-level weapons enhancement under §2D1.1(b)(2) apply in this case?</vt:lpstr>
      <vt:lpstr>USSG §2D1.1(b)(12)</vt:lpstr>
      <vt:lpstr>Premises Enhancement</vt:lpstr>
      <vt:lpstr>Mr. Thomas was arrested and charged with possession with intent to distribute marijuana.  He was arrested in an apartment and law enforcement officers found 50 pounds of marijuana, scales, baggies, and other drugs paraphernalia.  The apartment was leased to Thomas’ girlfriend.    Will the enhancement for maintaining a drug premises under §2B1.1(b)(12) apply?</vt:lpstr>
      <vt:lpstr>Safety Valve Criteria  USSG §5C1.2</vt:lpstr>
      <vt:lpstr>Safety Valve Limitations</vt:lpstr>
      <vt:lpstr>What does the new limitation mean?</vt:lpstr>
      <vt:lpstr>Donald Ressler was convicted of a heroin trafficking conspiracy. Ressler argues for safety valve, but the government objects because Ressler’s co-defendant carried a firearm. Ressler received a §2D1.1(b)(1) increase for his co-defendant’s firearm. Is Mr. Ressler ineligible for safety valve because of the firearm?  </vt:lpstr>
      <vt:lpstr>PowerPoint Presentation</vt:lpstr>
      <vt:lpstr>“Offense of Conviction” v. “Offense”</vt:lpstr>
      <vt:lpstr>Firearms Guideline USSG §2K2.1</vt:lpstr>
      <vt:lpstr>PowerPoint Presentation</vt:lpstr>
      <vt:lpstr>Base Offense Level Determined By Various Factors</vt:lpstr>
      <vt:lpstr>Stolen Gun/Obliterated Serial Number SOC §2K2.1(b)(4), App. Note 8</vt:lpstr>
      <vt:lpstr>Ghost Gun What is it?</vt:lpstr>
      <vt:lpstr>Mr. Casper was convicted of Felon in Possession of a Firearm. In this case, the firearm is a “ghost gun.”   Should the USPO apply the § 2K2.1(b)(4)(B) enhancement because the firearm has an altered or obliterated serial number?</vt:lpstr>
      <vt:lpstr>Trafficking Firearms Section 2K2.1(b)(5)</vt:lpstr>
      <vt:lpstr>Trafficking Firearms</vt:lpstr>
      <vt:lpstr>The defendant pled guilty to one count of felon in possession (§2K2.1).  The defendant, during the offense, provided the CI with a total of three firearms.  The CI told the defendant that he “had to be careful” when obtaining guns because he has a felony record.   Does the SOC for trafficking of firearms at §2K2.1(b)(5) apply?</vt:lpstr>
      <vt:lpstr>Use “in connection with” another offense Section 2K2.1(b)(6)(B)</vt:lpstr>
      <vt:lpstr>During approximately a one-month period, Emerson sold undercover ATF agents a total of six firearms and .15 grams of heroin. The sale of the .15 grams of heroin did not occur on the same day as any of the sales of the firearms. Although Emerson discussed selling both guns and illegal drugs (heroin and cocaine) to the ATF undercover agent, he was never observed to be in possession of weapons and illegal drugs at the same time.    Does the SOC for use or possession of a firearm in connection with another felony offense at §2K2.1(b)(6)(B) apply in this case?</vt:lpstr>
      <vt:lpstr>§2K2.1(b)(6)(B) &amp; (c)(1) &amp; App. Note 14</vt:lpstr>
      <vt:lpstr>“In connection with” Differences Explained </vt:lpstr>
      <vt:lpstr>18 U.S.C. § 924(c)</vt:lpstr>
      <vt:lpstr>PowerPoint Presentation</vt:lpstr>
      <vt:lpstr>Other Issues for Drug and Firearm Offenses</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Relevant Conduct (a)(2) of §1B1.3</dc:title>
  <dc:creator>Madsen, Peter</dc:creator>
  <cp:lastModifiedBy>Madsen, Peter</cp:lastModifiedBy>
  <cp:revision>4</cp:revision>
  <cp:lastPrinted>2022-05-10T11:13:48Z</cp:lastPrinted>
  <dcterms:created xsi:type="dcterms:W3CDTF">2021-02-18T12:05:15Z</dcterms:created>
  <dcterms:modified xsi:type="dcterms:W3CDTF">2022-05-13T11:23:18Z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0x01010052D3AFEF02C59B42A3882AAC38B980DF</vt:lpwstr>
  </property>
</Properties>
</file>