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1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comments/comment1.xml" ContentType="application/vnd.openxmlformats-officedocument.presentationml.comment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comments/comment2.xml" ContentType="application/vnd.openxmlformats-officedocument.presentationml.comment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2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4.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6.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7.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4" r:id="rId5"/>
    <p:sldMasterId id="2147483761" r:id="rId6"/>
  </p:sldMasterIdLst>
  <p:notesMasterIdLst>
    <p:notesMasterId r:id="rId46"/>
  </p:notesMasterIdLst>
  <p:sldIdLst>
    <p:sldId id="6233" r:id="rId7"/>
    <p:sldId id="6517" r:id="rId8"/>
    <p:sldId id="6597" r:id="rId9"/>
    <p:sldId id="6587" r:id="rId10"/>
    <p:sldId id="6652" r:id="rId11"/>
    <p:sldId id="6520" r:id="rId12"/>
    <p:sldId id="6622" r:id="rId13"/>
    <p:sldId id="6236" r:id="rId14"/>
    <p:sldId id="6655" r:id="rId15"/>
    <p:sldId id="6648" r:id="rId16"/>
    <p:sldId id="6661" r:id="rId17"/>
    <p:sldId id="6607" r:id="rId18"/>
    <p:sldId id="6656" r:id="rId19"/>
    <p:sldId id="6523" r:id="rId20"/>
    <p:sldId id="6657" r:id="rId21"/>
    <p:sldId id="6525" r:id="rId22"/>
    <p:sldId id="6528" r:id="rId23"/>
    <p:sldId id="6529" r:id="rId24"/>
    <p:sldId id="6658" r:id="rId25"/>
    <p:sldId id="6530" r:id="rId26"/>
    <p:sldId id="6651" r:id="rId27"/>
    <p:sldId id="6531" r:id="rId28"/>
    <p:sldId id="6662" r:id="rId29"/>
    <p:sldId id="6241" r:id="rId30"/>
    <p:sldId id="6627" r:id="rId31"/>
    <p:sldId id="6659" r:id="rId32"/>
    <p:sldId id="6602" r:id="rId33"/>
    <p:sldId id="6660" r:id="rId34"/>
    <p:sldId id="6650" r:id="rId35"/>
    <p:sldId id="6536" r:id="rId36"/>
    <p:sldId id="6537" r:id="rId37"/>
    <p:sldId id="6663" r:id="rId38"/>
    <p:sldId id="3423" r:id="rId39"/>
    <p:sldId id="3484" r:id="rId40"/>
    <p:sldId id="6653" r:id="rId41"/>
    <p:sldId id="3554" r:id="rId42"/>
    <p:sldId id="6664" r:id="rId43"/>
    <p:sldId id="6980" r:id="rId44"/>
    <p:sldId id="6640" r:id="rId45"/>
  </p:sldIdLst>
  <p:sldSz cx="12192000" cy="6858000"/>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Raquel" initials="WR" lastIdx="10" clrIdx="0">
    <p:extLst>
      <p:ext uri="{19B8F6BF-5375-455C-9EA6-DF929625EA0E}">
        <p15:presenceInfo xmlns:p15="http://schemas.microsoft.com/office/powerpoint/2012/main" userId="S::RWilson@ussc.gov::a19d8a1b-097b-4e22-accc-dc18ea8aeb8e" providerId="AD"/>
      </p:ext>
    </p:extLst>
  </p:cmAuthor>
  <p:cmAuthor id="2" name="Dorhoffer, Alan" initials="DA" lastIdx="1" clrIdx="1">
    <p:extLst>
      <p:ext uri="{19B8F6BF-5375-455C-9EA6-DF929625EA0E}">
        <p15:presenceInfo xmlns:p15="http://schemas.microsoft.com/office/powerpoint/2012/main" userId="S::ADorhoffer@ussc.gov::631a1008-a999-4ce9-87bc-49784fc112dd" providerId="AD"/>
      </p:ext>
    </p:extLst>
  </p:cmAuthor>
  <p:cmAuthor id="3" name="Thomas, Ross" initials="TR" lastIdx="18" clrIdx="2">
    <p:extLst>
      <p:ext uri="{19B8F6BF-5375-455C-9EA6-DF929625EA0E}">
        <p15:presenceInfo xmlns:p15="http://schemas.microsoft.com/office/powerpoint/2012/main" userId="S::RThomas@ussc.gov::4a1c7970-4fc9-4a69-808c-737ae75030c9" providerId="AD"/>
      </p:ext>
    </p:extLst>
  </p:cmAuthor>
  <p:cmAuthor id="4" name="Madsen, Peter" initials="MP" lastIdx="14" clrIdx="3">
    <p:extLst>
      <p:ext uri="{19B8F6BF-5375-455C-9EA6-DF929625EA0E}">
        <p15:presenceInfo xmlns:p15="http://schemas.microsoft.com/office/powerpoint/2012/main" userId="S::PMadsen@ussc.gov::ac3d54d1-9da2-4c57-9f7c-3afe15334401" providerId="AD"/>
      </p:ext>
    </p:extLst>
  </p:cmAuthor>
  <p:cmAuthor id="5" name="Rubin, Krista" initials="RK" lastIdx="4" clrIdx="4">
    <p:extLst>
      <p:ext uri="{19B8F6BF-5375-455C-9EA6-DF929625EA0E}">
        <p15:presenceInfo xmlns:p15="http://schemas.microsoft.com/office/powerpoint/2012/main" userId="S::krubin@ussc.gov::543d4682-1163-4f95-ac4c-33b431b542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332"/>
    <a:srgbClr val="595959"/>
    <a:srgbClr val="EAEAEA"/>
    <a:srgbClr val="E013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75080" autoAdjust="0"/>
  </p:normalViewPr>
  <p:slideViewPr>
    <p:cSldViewPr snapToGrid="0">
      <p:cViewPr varScale="1">
        <p:scale>
          <a:sx n="118" d="100"/>
          <a:sy n="118" d="100"/>
        </p:scale>
        <p:origin x="3990" y="102"/>
      </p:cViewPr>
      <p:guideLst/>
    </p:cSldViewPr>
  </p:slideViewPr>
  <p:notesTextViewPr>
    <p:cViewPr>
      <p:scale>
        <a:sx n="3" d="2"/>
        <a:sy n="3" d="2"/>
      </p:scale>
      <p:origin x="0" y="0"/>
    </p:cViewPr>
  </p:notesTextViewPr>
  <p:sorterViewPr>
    <p:cViewPr varScale="1">
      <p:scale>
        <a:sx n="1" d="1"/>
        <a:sy n="1" d="1"/>
      </p:scale>
      <p:origin x="0" y="-9906"/>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0A2-4867-A4C3-421421D4650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0A2-4867-A4C3-421421D4650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0A2-4867-A4C3-421421D46505}"/>
            </c:ext>
          </c:extLst>
        </c:ser>
        <c:dLbls>
          <c:showLegendKey val="0"/>
          <c:showVal val="0"/>
          <c:showCatName val="0"/>
          <c:showSerName val="0"/>
          <c:showPercent val="0"/>
          <c:showBubbleSize val="0"/>
        </c:dLbls>
        <c:gapWidth val="150"/>
        <c:shape val="box"/>
        <c:axId val="461407423"/>
        <c:axId val="464758399"/>
        <c:axId val="416896879"/>
      </c:bar3DChart>
      <c:catAx>
        <c:axId val="461407423"/>
        <c:scaling>
          <c:orientation val="minMax"/>
        </c:scaling>
        <c:delete val="0"/>
        <c:axPos val="b"/>
        <c:numFmt formatCode="General" sourceLinked="1"/>
        <c:majorTickMark val="out"/>
        <c:minorTickMark val="none"/>
        <c:tickLblPos val="nextTo"/>
        <c:crossAx val="464758399"/>
        <c:crosses val="autoZero"/>
        <c:auto val="1"/>
        <c:lblAlgn val="ctr"/>
        <c:lblOffset val="100"/>
        <c:noMultiLvlLbl val="0"/>
      </c:catAx>
      <c:valAx>
        <c:axId val="464758399"/>
        <c:scaling>
          <c:orientation val="minMax"/>
        </c:scaling>
        <c:delete val="0"/>
        <c:axPos val="l"/>
        <c:majorGridlines/>
        <c:numFmt formatCode="General" sourceLinked="1"/>
        <c:majorTickMark val="out"/>
        <c:minorTickMark val="none"/>
        <c:tickLblPos val="nextTo"/>
        <c:crossAx val="461407423"/>
        <c:crosses val="autoZero"/>
        <c:crossBetween val="between"/>
      </c:valAx>
      <c:serAx>
        <c:axId val="416896879"/>
        <c:scaling>
          <c:orientation val="minMax"/>
        </c:scaling>
        <c:delete val="0"/>
        <c:axPos val="b"/>
        <c:majorTickMark val="out"/>
        <c:minorTickMark val="none"/>
        <c:tickLblPos val="nextTo"/>
        <c:crossAx val="464758399"/>
        <c:crosses val="autoZero"/>
      </c:ser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5" dt="2022-04-28T11:12:17.269" idx="2">
    <p:pos x="10" y="10"/>
    <p:text>I'm not sure you want to introduce the special instruction here without first discussing it.  I think this question is getting at the limit on relevant conduct.  Maybe ask if the SOC for minor under 12 applies instead?
</p:text>
    <p:extLst>
      <p:ext uri="{C676402C-5697-4E1C-873F-D02D1690AC5C}">
        <p15:threadingInfo xmlns:p15="http://schemas.microsoft.com/office/powerpoint/2012/main" timeZoneBias="420"/>
      </p:ext>
    </p:extLst>
  </p:cm>
  <p:cm authorId="5" dt="2022-04-28T11:13:26.629" idx="3">
    <p:pos x="10" y="106"/>
    <p:text>Also, not sure if you want to introduce the relevant conduct analysis first before this scenario to highlight how it differs from 2G2.2?
</p:text>
    <p:extLst>
      <p:ext uri="{C676402C-5697-4E1C-873F-D02D1690AC5C}">
        <p15:threadingInfo xmlns:p15="http://schemas.microsoft.com/office/powerpoint/2012/main" timeZoneBias="420">
          <p15:parentCm authorId="5" idx="2"/>
        </p15:threadingInfo>
      </p:ext>
    </p:extLst>
  </p:cm>
  <p:cm authorId="4" dt="2022-04-29T14:41:42.978" idx="14">
    <p:pos x="10" y="202"/>
    <p:text>agreed - switched it up</p:text>
    <p:extLst>
      <p:ext uri="{C676402C-5697-4E1C-873F-D02D1690AC5C}">
        <p15:threadingInfo xmlns:p15="http://schemas.microsoft.com/office/powerpoint/2012/main" timeZoneBias="240">
          <p15:parentCm authorId="5"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27T12:46:26.942" idx="10">
    <p:pos x="10" y="10"/>
    <p:text>This might be two slides. Also, though, the language of the GL isn't plain English. Do you want to state it differently. I think  you could have something here like "this note controls when more than one minor victim is exploited" then explain in your own words what this note means. I find GL language to require a lot of thought and explanation.</p:text>
    <p:extLst>
      <p:ext uri="{C676402C-5697-4E1C-873F-D02D1690AC5C}">
        <p15:threadingInfo xmlns:p15="http://schemas.microsoft.com/office/powerpoint/2012/main" timeZoneBias="420"/>
      </p:ext>
    </p:extLst>
  </p:cm>
  <p:cm authorId="2" dt="2021-04-28T12:52:36.358" idx="1">
    <p:pos x="10" y="106"/>
    <p:text>We changed the language but kept both points on the slide bc we thought they went together</p:text>
    <p:extLst>
      <p:ext uri="{C676402C-5697-4E1C-873F-D02D1690AC5C}">
        <p15:threadingInfo xmlns:p15="http://schemas.microsoft.com/office/powerpoint/2012/main" timeZoneBias="240">
          <p15:parentCm authorId="1" idx="10"/>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F9390D30-7201-4D6E-990D-B81322624976}" type="datetimeFigureOut">
              <a:rPr lang="en-US" smtClean="0"/>
              <a:t>5/12/2022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605838DF-FCDE-4E6D-B16D-D6E2E65C3AF3}" type="slidenum">
              <a:rPr lang="en-US" smtClean="0"/>
              <a:t>‹#›</a:t>
            </a:fld>
            <a:endParaRPr lang="en-US"/>
          </a:p>
        </p:txBody>
      </p:sp>
    </p:spTree>
    <p:extLst>
      <p:ext uri="{BB962C8B-B14F-4D97-AF65-F5344CB8AC3E}">
        <p14:creationId xmlns:p14="http://schemas.microsoft.com/office/powerpoint/2010/main" val="227687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838DF-FCDE-4E6D-B16D-D6E2E65C3AF3}" type="slidenum">
              <a:rPr lang="en-US" smtClean="0"/>
              <a:t>1</a:t>
            </a:fld>
            <a:endParaRPr lang="en-US"/>
          </a:p>
        </p:txBody>
      </p:sp>
    </p:spTree>
    <p:extLst>
      <p:ext uri="{BB962C8B-B14F-4D97-AF65-F5344CB8AC3E}">
        <p14:creationId xmlns:p14="http://schemas.microsoft.com/office/powerpoint/2010/main" val="420304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14</a:t>
            </a:fld>
            <a:endParaRPr lang="en-US"/>
          </a:p>
        </p:txBody>
      </p:sp>
    </p:spTree>
    <p:extLst>
      <p:ext uri="{BB962C8B-B14F-4D97-AF65-F5344CB8AC3E}">
        <p14:creationId xmlns:p14="http://schemas.microsoft.com/office/powerpoint/2010/main" val="891640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court below reasonably could infer that the defendant was a sophisticated computer user based on evidence that he had acquired two degrees in computer science and computer networks.”</a:t>
            </a:r>
          </a:p>
          <a:p>
            <a:endParaRPr lang="en-US" dirty="0"/>
          </a:p>
          <a:p>
            <a:r>
              <a:rPr lang="en-US" dirty="0"/>
              <a:t>U.S. v. Lawrence, 920 F.3d 331 (5th Cir. 2019)</a:t>
            </a:r>
          </a:p>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15</a:t>
            </a:fld>
            <a:endParaRPr lang="en-US"/>
          </a:p>
        </p:txBody>
      </p:sp>
    </p:spTree>
    <p:extLst>
      <p:ext uri="{BB962C8B-B14F-4D97-AF65-F5344CB8AC3E}">
        <p14:creationId xmlns:p14="http://schemas.microsoft.com/office/powerpoint/2010/main" val="195070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v. Smith 910 F.3d 1047 (8</a:t>
            </a:r>
            <a:r>
              <a:rPr lang="en-US" baseline="30000" dirty="0"/>
              <a:t>th</a:t>
            </a:r>
            <a:r>
              <a:rPr lang="en-US" dirty="0"/>
              <a:t> Cir. 2018)</a:t>
            </a:r>
          </a:p>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16</a:t>
            </a:fld>
            <a:endParaRPr lang="en-US"/>
          </a:p>
        </p:txBody>
      </p:sp>
    </p:spTree>
    <p:extLst>
      <p:ext uri="{BB962C8B-B14F-4D97-AF65-F5344CB8AC3E}">
        <p14:creationId xmlns:p14="http://schemas.microsoft.com/office/powerpoint/2010/main" val="18157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838DF-FCDE-4E6D-B16D-D6E2E65C3AF3}" type="slidenum">
              <a:rPr lang="en-US" smtClean="0"/>
              <a:t>18</a:t>
            </a:fld>
            <a:endParaRPr lang="en-US"/>
          </a:p>
        </p:txBody>
      </p:sp>
    </p:spTree>
    <p:extLst>
      <p:ext uri="{BB962C8B-B14F-4D97-AF65-F5344CB8AC3E}">
        <p14:creationId xmlns:p14="http://schemas.microsoft.com/office/powerpoint/2010/main" val="2747917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v. Steffen, 818 F.3d 770 (8</a:t>
            </a:r>
            <a:r>
              <a:rPr lang="en-US" baseline="30000" dirty="0"/>
              <a:t>th</a:t>
            </a:r>
            <a:r>
              <a:rPr lang="en-US" dirty="0"/>
              <a:t> Cir. 2016)</a:t>
            </a:r>
          </a:p>
        </p:txBody>
      </p:sp>
      <p:sp>
        <p:nvSpPr>
          <p:cNvPr id="4" name="Slide Number Placeholder 3"/>
          <p:cNvSpPr>
            <a:spLocks noGrp="1"/>
          </p:cNvSpPr>
          <p:nvPr>
            <p:ph type="sldNum" sz="quarter" idx="5"/>
          </p:nvPr>
        </p:nvSpPr>
        <p:spPr/>
        <p:txBody>
          <a:bodyPr/>
          <a:lstStyle/>
          <a:p>
            <a:fld id="{605838DF-FCDE-4E6D-B16D-D6E2E65C3AF3}" type="slidenum">
              <a:rPr lang="en-US" smtClean="0"/>
              <a:t>20</a:t>
            </a:fld>
            <a:endParaRPr lang="en-US"/>
          </a:p>
        </p:txBody>
      </p:sp>
    </p:spTree>
    <p:extLst>
      <p:ext uri="{BB962C8B-B14F-4D97-AF65-F5344CB8AC3E}">
        <p14:creationId xmlns:p14="http://schemas.microsoft.com/office/powerpoint/2010/main" val="58424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033" indent="-176033">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defTabSz="921338">
              <a:defRPr/>
            </a:pPr>
            <a:fld id="{F28AB09E-463C-4D1F-94F4-6DFC8AF9B4EA}" type="slidenum">
              <a:rPr lang="en-US">
                <a:solidFill>
                  <a:prstClr val="black"/>
                </a:solidFill>
                <a:latin typeface="Calibri"/>
              </a:rPr>
              <a:pPr defTabSz="921338">
                <a:defRPr/>
              </a:pPr>
              <a:t>21</a:t>
            </a:fld>
            <a:endParaRPr lang="en-US">
              <a:solidFill>
                <a:prstClr val="black"/>
              </a:solidFill>
              <a:latin typeface="Calibri"/>
            </a:endParaRPr>
          </a:p>
        </p:txBody>
      </p:sp>
    </p:spTree>
    <p:extLst>
      <p:ext uri="{BB962C8B-B14F-4D97-AF65-F5344CB8AC3E}">
        <p14:creationId xmlns:p14="http://schemas.microsoft.com/office/powerpoint/2010/main" val="133770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United States v. </a:t>
            </a:r>
            <a:r>
              <a:rPr lang="en-US" err="1"/>
              <a:t>Raiburn</a:t>
            </a:r>
            <a:r>
              <a:rPr lang="en-US"/>
              <a:t>, 20 F.4th 416 (8th Cir. 2021). Sexual contact under §2G2.1(b)(2)(A) and 18 U.S.C. § 2246(3) includes masturbation. Intentional touching of “</a:t>
            </a:r>
            <a:r>
              <a:rPr lang="en-US" err="1"/>
              <a:t>ʻany</a:t>
            </a:r>
            <a:r>
              <a:rPr lang="en-US"/>
              <a:t> person’ applies to all persons, including [the defendant] himself.”</a:t>
            </a:r>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22</a:t>
            </a:fld>
            <a:endParaRPr lang="en-US"/>
          </a:p>
        </p:txBody>
      </p:sp>
    </p:spTree>
    <p:extLst>
      <p:ext uri="{BB962C8B-B14F-4D97-AF65-F5344CB8AC3E}">
        <p14:creationId xmlns:p14="http://schemas.microsoft.com/office/powerpoint/2010/main" val="2920642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605838DF-FCDE-4E6D-B16D-D6E2E65C3AF3}" type="slidenum">
              <a:rPr lang="en-US">
                <a:solidFill>
                  <a:prstClr val="black"/>
                </a:solidFill>
                <a:latin typeface="Calibri"/>
                <a:cs typeface="Arial"/>
              </a:rPr>
              <a:pPr defTabSz="904159">
                <a:defRPr/>
              </a:pPr>
              <a:t>23</a:t>
            </a:fld>
            <a:endParaRPr lang="en-US">
              <a:solidFill>
                <a:prstClr val="black"/>
              </a:solidFill>
              <a:latin typeface="Calibri"/>
              <a:cs typeface="Arial"/>
            </a:endParaRPr>
          </a:p>
        </p:txBody>
      </p:sp>
    </p:spTree>
    <p:extLst>
      <p:ext uri="{BB962C8B-B14F-4D97-AF65-F5344CB8AC3E}">
        <p14:creationId xmlns:p14="http://schemas.microsoft.com/office/powerpoint/2010/main" val="1375209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CB8E15C-4263-4453-92EE-F11619063D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2687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28</a:t>
            </a:fld>
            <a:endParaRPr lang="en-US"/>
          </a:p>
        </p:txBody>
      </p:sp>
    </p:spTree>
    <p:extLst>
      <p:ext uri="{BB962C8B-B14F-4D97-AF65-F5344CB8AC3E}">
        <p14:creationId xmlns:p14="http://schemas.microsoft.com/office/powerpoint/2010/main" val="63157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USC 2421 – Transportation - Whoever knowingly transports any individual in interstate or foreign commerce, or in any Territory or Possession of the United States, with intent that such individual engage in prostitution, or in any sexual activity for which any person can be charged with a criminal offense, or attempts to do so, shall be fined under this title or imprisoned not more than 10 years, or both.</a:t>
            </a:r>
          </a:p>
          <a:p>
            <a:endParaRPr lang="en-US" dirty="0"/>
          </a:p>
          <a:p>
            <a:r>
              <a:rPr lang="en-US" dirty="0"/>
              <a:t>18 USC 2422 – Coercion and Enticement - (a)Whoever knowingly persuades, induces, entices, or coerces any individual to travel in interstate or foreign commerce, or in any Territory or Possession of the United States, to engage in prostitution, or in any sexual activity for which any person can be charged with a criminal offense, or attempts to do so, shall be fined under this title or imprisoned not more than 20 years, or both.</a:t>
            </a:r>
          </a:p>
          <a:p>
            <a:endParaRPr lang="en-US" dirty="0"/>
          </a:p>
          <a:p>
            <a:r>
              <a:rPr lang="en-US" dirty="0"/>
              <a:t>(b)Whoever, using the mail or any facility or means of interstate or foreign commerce, or within the special maritime and territorial jurisdiction of the United States knowingly persuades, induces, entices, or coerces any individual who has not attained the age of 18 years, to engage in prostitution or any sexual activity for which any person can be charged with a criminal offense, or attempts to do so, shall be fined under this title and imprisoned not less than 10 years or for life.</a:t>
            </a:r>
          </a:p>
        </p:txBody>
      </p:sp>
      <p:sp>
        <p:nvSpPr>
          <p:cNvPr id="4" name="Slide Number Placeholder 3"/>
          <p:cNvSpPr>
            <a:spLocks noGrp="1"/>
          </p:cNvSpPr>
          <p:nvPr>
            <p:ph type="sldNum" sz="quarter" idx="5"/>
          </p:nvPr>
        </p:nvSpPr>
        <p:spPr/>
        <p:txBody>
          <a:bodyPr/>
          <a:lstStyle/>
          <a:p>
            <a:fld id="{605838DF-FCDE-4E6D-B16D-D6E2E65C3AF3}" type="slidenum">
              <a:rPr lang="en-US" smtClean="0"/>
              <a:t>3</a:t>
            </a:fld>
            <a:endParaRPr lang="en-US"/>
          </a:p>
        </p:txBody>
      </p:sp>
    </p:spTree>
    <p:extLst>
      <p:ext uri="{BB962C8B-B14F-4D97-AF65-F5344CB8AC3E}">
        <p14:creationId xmlns:p14="http://schemas.microsoft.com/office/powerpoint/2010/main" val="420284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033" indent="-176033">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defTabSz="921338">
              <a:defRPr/>
            </a:pPr>
            <a:fld id="{F28AB09E-463C-4D1F-94F4-6DFC8AF9B4EA}" type="slidenum">
              <a:rPr lang="en-US">
                <a:solidFill>
                  <a:prstClr val="black"/>
                </a:solidFill>
                <a:latin typeface="Calibri"/>
              </a:rPr>
              <a:pPr defTabSz="921338">
                <a:defRPr/>
              </a:pPr>
              <a:t>29</a:t>
            </a:fld>
            <a:endParaRPr lang="en-US">
              <a:solidFill>
                <a:prstClr val="black"/>
              </a:solidFill>
              <a:latin typeface="Calibri"/>
            </a:endParaRPr>
          </a:p>
        </p:txBody>
      </p:sp>
    </p:spTree>
    <p:extLst>
      <p:ext uri="{BB962C8B-B14F-4D97-AF65-F5344CB8AC3E}">
        <p14:creationId xmlns:p14="http://schemas.microsoft.com/office/powerpoint/2010/main" val="3484660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30</a:t>
            </a:fld>
            <a:endParaRPr lang="en-US"/>
          </a:p>
        </p:txBody>
      </p:sp>
    </p:spTree>
    <p:extLst>
      <p:ext uri="{BB962C8B-B14F-4D97-AF65-F5344CB8AC3E}">
        <p14:creationId xmlns:p14="http://schemas.microsoft.com/office/powerpoint/2010/main" val="401900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that look like – Conspiracy to Commit 18 USC 1591.</a:t>
            </a:r>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31</a:t>
            </a:fld>
            <a:endParaRPr lang="en-US"/>
          </a:p>
        </p:txBody>
      </p:sp>
    </p:spTree>
    <p:extLst>
      <p:ext uri="{BB962C8B-B14F-4D97-AF65-F5344CB8AC3E}">
        <p14:creationId xmlns:p14="http://schemas.microsoft.com/office/powerpoint/2010/main" val="274525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v. Carter, 960 F.3d 1007 (8</a:t>
            </a:r>
            <a:r>
              <a:rPr lang="en-US" baseline="30000" dirty="0"/>
              <a:t>th</a:t>
            </a:r>
            <a:r>
              <a:rPr lang="en-US" dirty="0"/>
              <a:t> Cir. 2020)</a:t>
            </a:r>
          </a:p>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32</a:t>
            </a:fld>
            <a:endParaRPr lang="en-US"/>
          </a:p>
        </p:txBody>
      </p:sp>
    </p:spTree>
    <p:extLst>
      <p:ext uri="{BB962C8B-B14F-4D97-AF65-F5344CB8AC3E}">
        <p14:creationId xmlns:p14="http://schemas.microsoft.com/office/powerpoint/2010/main" val="3067509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420688" y="684213"/>
            <a:ext cx="6083300" cy="3422650"/>
          </a:xfrm>
        </p:spPr>
      </p:sp>
      <p:sp>
        <p:nvSpPr>
          <p:cNvPr id="101379" name="Notes Placeholder 2"/>
          <p:cNvSpPr>
            <a:spLocks noGrp="1"/>
          </p:cNvSpPr>
          <p:nvPr>
            <p:ph type="body" idx="1"/>
          </p:nvPr>
        </p:nvSpPr>
        <p:spPr>
          <a:noFill/>
        </p:spPr>
        <p:txBody>
          <a:bodyPr/>
          <a:lstStyle/>
          <a:p>
            <a:endParaRPr lang="en-US" dirty="0"/>
          </a:p>
        </p:txBody>
      </p:sp>
      <p:sp>
        <p:nvSpPr>
          <p:cNvPr id="101380" name="Slide Number Placeholder 3"/>
          <p:cNvSpPr>
            <a:spLocks noGrp="1"/>
          </p:cNvSpPr>
          <p:nvPr>
            <p:ph type="sldNum" sz="quarter" idx="5"/>
          </p:nvPr>
        </p:nvSpPr>
        <p:spPr>
          <a:noFill/>
        </p:spPr>
        <p:txBody>
          <a:bodyPr/>
          <a:lstStyle/>
          <a:p>
            <a:fld id="{7BF3971F-5E1B-46FF-BB08-1A264E058BF3}" type="slidenum">
              <a:rPr lang="en-US" smtClean="0"/>
              <a:t>33</a:t>
            </a:fld>
            <a:endParaRPr lang="en-US"/>
          </a:p>
        </p:txBody>
      </p:sp>
    </p:spTree>
    <p:extLst>
      <p:ext uri="{BB962C8B-B14F-4D97-AF65-F5344CB8AC3E}">
        <p14:creationId xmlns:p14="http://schemas.microsoft.com/office/powerpoint/2010/main" val="969729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412750" y="682625"/>
            <a:ext cx="6075363" cy="3417888"/>
          </a:xfrm>
        </p:spPr>
      </p:sp>
      <p:sp>
        <p:nvSpPr>
          <p:cNvPr id="93187" name="Notes Placeholder 2"/>
          <p:cNvSpPr>
            <a:spLocks noGrp="1"/>
          </p:cNvSpPr>
          <p:nvPr>
            <p:ph type="body" idx="1"/>
          </p:nvPr>
        </p:nvSpPr>
        <p:spPr>
          <a:noFill/>
        </p:spPr>
        <p:txBody>
          <a:bodyPr/>
          <a:lstStyle/>
          <a:p>
            <a:endParaRPr lang="en-US"/>
          </a:p>
        </p:txBody>
      </p:sp>
      <p:sp>
        <p:nvSpPr>
          <p:cNvPr id="93188" name="Slide Number Placeholder 3"/>
          <p:cNvSpPr>
            <a:spLocks noGrp="1"/>
          </p:cNvSpPr>
          <p:nvPr>
            <p:ph type="sldNum" sz="quarter" idx="5"/>
          </p:nvPr>
        </p:nvSpPr>
        <p:spPr>
          <a:noFill/>
        </p:spPr>
        <p:txBody>
          <a:bodyPr/>
          <a:lstStyle/>
          <a:p>
            <a:pPr defTabSz="908548">
              <a:spcBef>
                <a:spcPct val="0"/>
              </a:spcBef>
              <a:spcAft>
                <a:spcPct val="0"/>
              </a:spcAft>
              <a:defRPr/>
            </a:pPr>
            <a:fld id="{4D9462EB-9691-4A59-BF4F-601C01ABE04C}" type="slidenum">
              <a:rPr lang="en-US" sz="1300">
                <a:solidFill>
                  <a:prstClr val="black"/>
                </a:solidFill>
                <a:latin typeface="Calibri"/>
              </a:rPr>
              <a:pPr defTabSz="908548">
                <a:spcBef>
                  <a:spcPct val="0"/>
                </a:spcBef>
                <a:spcAft>
                  <a:spcPct val="0"/>
                </a:spcAft>
                <a:defRPr/>
              </a:pPr>
              <a:t>34</a:t>
            </a:fld>
            <a:endParaRPr lang="en-US" sz="1300">
              <a:solidFill>
                <a:prstClr val="black"/>
              </a:solidFill>
              <a:latin typeface="Calibri"/>
            </a:endParaRPr>
          </a:p>
        </p:txBody>
      </p:sp>
    </p:spTree>
    <p:extLst>
      <p:ext uri="{BB962C8B-B14F-4D97-AF65-F5344CB8AC3E}">
        <p14:creationId xmlns:p14="http://schemas.microsoft.com/office/powerpoint/2010/main" val="3935779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412750" y="682625"/>
            <a:ext cx="6075363" cy="3417888"/>
          </a:xfrm>
        </p:spPr>
      </p:sp>
      <p:sp>
        <p:nvSpPr>
          <p:cNvPr id="93187" name="Notes Placeholder 2"/>
          <p:cNvSpPr>
            <a:spLocks noGrp="1"/>
          </p:cNvSpPr>
          <p:nvPr>
            <p:ph type="body" idx="1"/>
          </p:nvPr>
        </p:nvSpPr>
        <p:spPr>
          <a:noFill/>
        </p:spPr>
        <p:txBody>
          <a:bodyPr/>
          <a:lstStyle/>
          <a:p>
            <a:endParaRPr lang="en-US"/>
          </a:p>
        </p:txBody>
      </p:sp>
      <p:sp>
        <p:nvSpPr>
          <p:cNvPr id="93188" name="Slide Number Placeholder 3"/>
          <p:cNvSpPr>
            <a:spLocks noGrp="1"/>
          </p:cNvSpPr>
          <p:nvPr>
            <p:ph type="sldNum" sz="quarter" idx="5"/>
          </p:nvPr>
        </p:nvSpPr>
        <p:spPr>
          <a:noFill/>
        </p:spPr>
        <p:txBody>
          <a:bodyPr/>
          <a:lstStyle/>
          <a:p>
            <a:pPr defTabSz="908548">
              <a:spcBef>
                <a:spcPct val="0"/>
              </a:spcBef>
              <a:spcAft>
                <a:spcPct val="0"/>
              </a:spcAft>
              <a:defRPr/>
            </a:pPr>
            <a:fld id="{4D9462EB-9691-4A59-BF4F-601C01ABE04C}" type="slidenum">
              <a:rPr lang="en-US" sz="1300">
                <a:solidFill>
                  <a:prstClr val="black"/>
                </a:solidFill>
                <a:latin typeface="Calibri"/>
              </a:rPr>
              <a:pPr defTabSz="908548">
                <a:spcBef>
                  <a:spcPct val="0"/>
                </a:spcBef>
                <a:spcAft>
                  <a:spcPct val="0"/>
                </a:spcAft>
                <a:defRPr/>
              </a:pPr>
              <a:t>35</a:t>
            </a:fld>
            <a:endParaRPr lang="en-US" sz="1300">
              <a:solidFill>
                <a:prstClr val="black"/>
              </a:solidFill>
              <a:latin typeface="Calibri"/>
            </a:endParaRPr>
          </a:p>
        </p:txBody>
      </p:sp>
    </p:spTree>
    <p:extLst>
      <p:ext uri="{BB962C8B-B14F-4D97-AF65-F5344CB8AC3E}">
        <p14:creationId xmlns:p14="http://schemas.microsoft.com/office/powerpoint/2010/main" val="2209141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p:cNvSpPr>
            <a:spLocks noGrp="1" noRot="1" noChangeAspect="1" noTextEdit="1"/>
          </p:cNvSpPr>
          <p:nvPr>
            <p:ph type="sldImg"/>
          </p:nvPr>
        </p:nvSpPr>
        <p:spPr/>
      </p:sp>
      <p:sp>
        <p:nvSpPr>
          <p:cNvPr id="4904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905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a:solidFill>
                  <a:schemeClr val="tx1"/>
                </a:solidFill>
                <a:latin typeface="Times New Roman" panose="02020603050405020304" pitchFamily="18" charset="0"/>
              </a:defRPr>
            </a:lvl1pPr>
            <a:lvl2pPr marL="767468" indent="-295181" eaLnBrk="0" hangingPunct="0">
              <a:defRPr sz="3800">
                <a:solidFill>
                  <a:schemeClr val="tx1"/>
                </a:solidFill>
                <a:latin typeface="Times New Roman" panose="02020603050405020304" pitchFamily="18" charset="0"/>
              </a:defRPr>
            </a:lvl2pPr>
            <a:lvl3pPr marL="1180722" indent="-236144" eaLnBrk="0" hangingPunct="0">
              <a:defRPr sz="3800">
                <a:solidFill>
                  <a:schemeClr val="tx1"/>
                </a:solidFill>
                <a:latin typeface="Times New Roman" panose="02020603050405020304" pitchFamily="18" charset="0"/>
              </a:defRPr>
            </a:lvl3pPr>
            <a:lvl4pPr marL="1653011" indent="-236144" eaLnBrk="0" hangingPunct="0">
              <a:defRPr sz="3800">
                <a:solidFill>
                  <a:schemeClr val="tx1"/>
                </a:solidFill>
                <a:latin typeface="Times New Roman" panose="02020603050405020304" pitchFamily="18" charset="0"/>
              </a:defRPr>
            </a:lvl4pPr>
            <a:lvl5pPr marL="2125300" indent="-236144" eaLnBrk="0" hangingPunct="0">
              <a:defRPr sz="3800">
                <a:solidFill>
                  <a:schemeClr val="tx1"/>
                </a:solidFill>
                <a:latin typeface="Times New Roman" panose="02020603050405020304" pitchFamily="18" charset="0"/>
              </a:defRPr>
            </a:lvl5pPr>
            <a:lvl6pPr marL="2597588" indent="-236144" eaLnBrk="0" fontAlgn="base" hangingPunct="0">
              <a:spcBef>
                <a:spcPct val="0"/>
              </a:spcBef>
              <a:spcAft>
                <a:spcPct val="0"/>
              </a:spcAft>
              <a:defRPr sz="3800">
                <a:solidFill>
                  <a:schemeClr val="tx1"/>
                </a:solidFill>
                <a:latin typeface="Times New Roman" panose="02020603050405020304" pitchFamily="18" charset="0"/>
              </a:defRPr>
            </a:lvl6pPr>
            <a:lvl7pPr marL="3069877" indent="-236144" eaLnBrk="0" fontAlgn="base" hangingPunct="0">
              <a:spcBef>
                <a:spcPct val="0"/>
              </a:spcBef>
              <a:spcAft>
                <a:spcPct val="0"/>
              </a:spcAft>
              <a:defRPr sz="3800">
                <a:solidFill>
                  <a:schemeClr val="tx1"/>
                </a:solidFill>
                <a:latin typeface="Times New Roman" panose="02020603050405020304" pitchFamily="18" charset="0"/>
              </a:defRPr>
            </a:lvl7pPr>
            <a:lvl8pPr marL="3542166" indent="-236144" eaLnBrk="0" fontAlgn="base" hangingPunct="0">
              <a:spcBef>
                <a:spcPct val="0"/>
              </a:spcBef>
              <a:spcAft>
                <a:spcPct val="0"/>
              </a:spcAft>
              <a:defRPr sz="3800">
                <a:solidFill>
                  <a:schemeClr val="tx1"/>
                </a:solidFill>
                <a:latin typeface="Times New Roman" panose="02020603050405020304" pitchFamily="18" charset="0"/>
              </a:defRPr>
            </a:lvl8pPr>
            <a:lvl9pPr marL="4014455" indent="-236144" eaLnBrk="0" fontAlgn="base" hangingPunct="0">
              <a:spcBef>
                <a:spcPct val="0"/>
              </a:spcBef>
              <a:spcAft>
                <a:spcPct val="0"/>
              </a:spcAft>
              <a:defRPr sz="3800">
                <a:solidFill>
                  <a:schemeClr val="tx1"/>
                </a:solidFill>
                <a:latin typeface="Times New Roman" panose="02020603050405020304" pitchFamily="18" charset="0"/>
              </a:defRPr>
            </a:lvl9pPr>
          </a:lstStyle>
          <a:p>
            <a:pPr eaLnBrk="1" hangingPunct="1"/>
            <a:fld id="{6539D38D-2724-459B-A04C-4636AE09C29C}" type="slidenum">
              <a:rPr lang="en-US" sz="1200">
                <a:solidFill>
                  <a:prstClr val="black"/>
                </a:solidFill>
              </a:rPr>
              <a:pPr eaLnBrk="1" hangingPunct="1"/>
              <a:t>36</a:t>
            </a:fld>
            <a:endParaRPr lang="en-US" sz="1200">
              <a:solidFill>
                <a:prstClr val="black"/>
              </a:solidFill>
            </a:endParaRPr>
          </a:p>
        </p:txBody>
      </p:sp>
    </p:spTree>
    <p:extLst>
      <p:ext uri="{BB962C8B-B14F-4D97-AF65-F5344CB8AC3E}">
        <p14:creationId xmlns:p14="http://schemas.microsoft.com/office/powerpoint/2010/main" val="2804856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37</a:t>
            </a:fld>
            <a:endParaRPr lang="en-US"/>
          </a:p>
        </p:txBody>
      </p:sp>
    </p:spTree>
    <p:extLst>
      <p:ext uri="{BB962C8B-B14F-4D97-AF65-F5344CB8AC3E}">
        <p14:creationId xmlns:p14="http://schemas.microsoft.com/office/powerpoint/2010/main" val="482338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pitchFamily="18" charset="0"/>
              </a:defRPr>
            </a:lvl1pPr>
            <a:lvl2pPr marL="743156" indent="-285829" eaLnBrk="0" hangingPunct="0">
              <a:defRPr sz="3700">
                <a:solidFill>
                  <a:schemeClr val="tx1"/>
                </a:solidFill>
                <a:latin typeface="Times New Roman" pitchFamily="18" charset="0"/>
              </a:defRPr>
            </a:lvl2pPr>
            <a:lvl3pPr marL="1143320" indent="-228664" eaLnBrk="0" hangingPunct="0">
              <a:defRPr sz="3700">
                <a:solidFill>
                  <a:schemeClr val="tx1"/>
                </a:solidFill>
                <a:latin typeface="Times New Roman" pitchFamily="18" charset="0"/>
              </a:defRPr>
            </a:lvl3pPr>
            <a:lvl4pPr marL="1600646" indent="-228664" eaLnBrk="0" hangingPunct="0">
              <a:defRPr sz="3700">
                <a:solidFill>
                  <a:schemeClr val="tx1"/>
                </a:solidFill>
                <a:latin typeface="Times New Roman" pitchFamily="18" charset="0"/>
              </a:defRPr>
            </a:lvl4pPr>
            <a:lvl5pPr marL="2057974" indent="-228664" eaLnBrk="0" hangingPunct="0">
              <a:defRPr sz="3700">
                <a:solidFill>
                  <a:schemeClr val="tx1"/>
                </a:solidFill>
                <a:latin typeface="Times New Roman" pitchFamily="18" charset="0"/>
              </a:defRPr>
            </a:lvl5pPr>
            <a:lvl6pPr marL="2515302" indent="-228664" eaLnBrk="0" fontAlgn="base" hangingPunct="0">
              <a:spcBef>
                <a:spcPct val="0"/>
              </a:spcBef>
              <a:spcAft>
                <a:spcPct val="0"/>
              </a:spcAft>
              <a:defRPr sz="3700">
                <a:solidFill>
                  <a:schemeClr val="tx1"/>
                </a:solidFill>
                <a:latin typeface="Times New Roman" pitchFamily="18" charset="0"/>
              </a:defRPr>
            </a:lvl6pPr>
            <a:lvl7pPr marL="2972630" indent="-228664" eaLnBrk="0" fontAlgn="base" hangingPunct="0">
              <a:spcBef>
                <a:spcPct val="0"/>
              </a:spcBef>
              <a:spcAft>
                <a:spcPct val="0"/>
              </a:spcAft>
              <a:defRPr sz="3700">
                <a:solidFill>
                  <a:schemeClr val="tx1"/>
                </a:solidFill>
                <a:latin typeface="Times New Roman" pitchFamily="18" charset="0"/>
              </a:defRPr>
            </a:lvl7pPr>
            <a:lvl8pPr marL="3429956" indent="-228664" eaLnBrk="0" fontAlgn="base" hangingPunct="0">
              <a:spcBef>
                <a:spcPct val="0"/>
              </a:spcBef>
              <a:spcAft>
                <a:spcPct val="0"/>
              </a:spcAft>
              <a:defRPr sz="3700">
                <a:solidFill>
                  <a:schemeClr val="tx1"/>
                </a:solidFill>
                <a:latin typeface="Times New Roman" pitchFamily="18" charset="0"/>
              </a:defRPr>
            </a:lvl8pPr>
            <a:lvl9pPr marL="3887285" indent="-228664" eaLnBrk="0" fontAlgn="base" hangingPunct="0">
              <a:spcBef>
                <a:spcPct val="0"/>
              </a:spcBef>
              <a:spcAft>
                <a:spcPct val="0"/>
              </a:spcAft>
              <a:defRPr sz="3700">
                <a:solidFill>
                  <a:schemeClr val="tx1"/>
                </a:solidFill>
                <a:latin typeface="Times New Roman" pitchFamily="18" charset="0"/>
              </a:defRPr>
            </a:lvl9pPr>
          </a:lstStyle>
          <a:p>
            <a:pPr defTabSz="911019" eaLnBrk="1" hangingPunct="1">
              <a:defRPr/>
            </a:pPr>
            <a:fld id="{B84F3DB4-BD05-4D55-944B-F39E5F99B7B8}" type="slidenum">
              <a:rPr lang="en-US" sz="1200">
                <a:solidFill>
                  <a:prstClr val="black"/>
                </a:solidFill>
              </a:rPr>
              <a:pPr defTabSz="911019" eaLnBrk="1" hangingPunct="1">
                <a:defRPr/>
              </a:pPr>
              <a:t>38</a:t>
            </a:fld>
            <a:endParaRPr lang="en-US" sz="1200">
              <a:solidFill>
                <a:prstClr val="black"/>
              </a:solidFill>
            </a:endParaRPr>
          </a:p>
        </p:txBody>
      </p:sp>
      <p:sp>
        <p:nvSpPr>
          <p:cNvPr id="728067" name="Rectangle 2"/>
          <p:cNvSpPr>
            <a:spLocks noGrp="1" noRot="1" noChangeAspect="1" noChangeArrowheads="1" noTextEdit="1"/>
          </p:cNvSpPr>
          <p:nvPr>
            <p:ph type="sldImg"/>
          </p:nvPr>
        </p:nvSpPr>
        <p:spPr>
          <a:xfrm>
            <a:off x="406400" y="695325"/>
            <a:ext cx="6186488" cy="3481388"/>
          </a:xfrm>
          <a:ln/>
        </p:spPr>
      </p:sp>
      <p:sp>
        <p:nvSpPr>
          <p:cNvPr id="728068" name="Rectangle 3"/>
          <p:cNvSpPr>
            <a:spLocks noGrp="1" noChangeArrowheads="1"/>
          </p:cNvSpPr>
          <p:nvPr>
            <p:ph type="body" idx="1"/>
          </p:nvPr>
        </p:nvSpPr>
        <p:spPr>
          <a:xfrm>
            <a:off x="932361" y="4410589"/>
            <a:ext cx="5132682" cy="41765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dirty="0"/>
          </a:p>
        </p:txBody>
      </p:sp>
    </p:spTree>
    <p:extLst>
      <p:ext uri="{BB962C8B-B14F-4D97-AF65-F5344CB8AC3E}">
        <p14:creationId xmlns:p14="http://schemas.microsoft.com/office/powerpoint/2010/main" val="198136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425450" y="688975"/>
            <a:ext cx="6124575" cy="3446463"/>
          </a:xfrm>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599">
              <a:spcBef>
                <a:spcPct val="30000"/>
              </a:spcBef>
              <a:defRPr sz="1200">
                <a:solidFill>
                  <a:schemeClr val="tx1"/>
                </a:solidFill>
                <a:latin typeface="Times New Roman" panose="02020603050405020304" pitchFamily="18" charset="0"/>
              </a:defRPr>
            </a:lvl1pPr>
            <a:lvl2pPr marL="741349" indent="-285134" defTabSz="915599">
              <a:spcBef>
                <a:spcPct val="30000"/>
              </a:spcBef>
              <a:defRPr sz="1200">
                <a:solidFill>
                  <a:schemeClr val="tx1"/>
                </a:solidFill>
                <a:latin typeface="Times New Roman" panose="02020603050405020304" pitchFamily="18" charset="0"/>
              </a:defRPr>
            </a:lvl2pPr>
            <a:lvl3pPr marL="1140538" indent="-228107" defTabSz="915599">
              <a:spcBef>
                <a:spcPct val="30000"/>
              </a:spcBef>
              <a:defRPr sz="1200">
                <a:solidFill>
                  <a:schemeClr val="tx1"/>
                </a:solidFill>
                <a:latin typeface="Times New Roman" panose="02020603050405020304" pitchFamily="18" charset="0"/>
              </a:defRPr>
            </a:lvl3pPr>
            <a:lvl4pPr marL="1596752" indent="-228107" defTabSz="915599">
              <a:spcBef>
                <a:spcPct val="30000"/>
              </a:spcBef>
              <a:defRPr sz="1200">
                <a:solidFill>
                  <a:schemeClr val="tx1"/>
                </a:solidFill>
                <a:latin typeface="Times New Roman" panose="02020603050405020304" pitchFamily="18" charset="0"/>
              </a:defRPr>
            </a:lvl4pPr>
            <a:lvl5pPr marL="2052968" indent="-228107" defTabSz="915599">
              <a:spcBef>
                <a:spcPct val="30000"/>
              </a:spcBef>
              <a:defRPr sz="1200">
                <a:solidFill>
                  <a:schemeClr val="tx1"/>
                </a:solidFill>
                <a:latin typeface="Times New Roman" panose="02020603050405020304" pitchFamily="18" charset="0"/>
              </a:defRPr>
            </a:lvl5pPr>
            <a:lvl6pPr marL="2509183" indent="-228107" defTabSz="915599" eaLnBrk="0" fontAlgn="base" hangingPunct="0">
              <a:spcBef>
                <a:spcPct val="30000"/>
              </a:spcBef>
              <a:spcAft>
                <a:spcPct val="0"/>
              </a:spcAft>
              <a:defRPr sz="1200">
                <a:solidFill>
                  <a:schemeClr val="tx1"/>
                </a:solidFill>
                <a:latin typeface="Times New Roman" panose="02020603050405020304" pitchFamily="18" charset="0"/>
              </a:defRPr>
            </a:lvl6pPr>
            <a:lvl7pPr marL="2965397" indent="-228107" defTabSz="915599" eaLnBrk="0" fontAlgn="base" hangingPunct="0">
              <a:spcBef>
                <a:spcPct val="30000"/>
              </a:spcBef>
              <a:spcAft>
                <a:spcPct val="0"/>
              </a:spcAft>
              <a:defRPr sz="1200">
                <a:solidFill>
                  <a:schemeClr val="tx1"/>
                </a:solidFill>
                <a:latin typeface="Times New Roman" panose="02020603050405020304" pitchFamily="18" charset="0"/>
              </a:defRPr>
            </a:lvl7pPr>
            <a:lvl8pPr marL="3421615" indent="-228107" defTabSz="915599" eaLnBrk="0" fontAlgn="base" hangingPunct="0">
              <a:spcBef>
                <a:spcPct val="30000"/>
              </a:spcBef>
              <a:spcAft>
                <a:spcPct val="0"/>
              </a:spcAft>
              <a:defRPr sz="1200">
                <a:solidFill>
                  <a:schemeClr val="tx1"/>
                </a:solidFill>
                <a:latin typeface="Times New Roman" panose="02020603050405020304" pitchFamily="18" charset="0"/>
              </a:defRPr>
            </a:lvl8pPr>
            <a:lvl9pPr marL="3877828" indent="-228107" defTabSz="91559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4AD194-6387-41BA-B437-4FCA861C6F3F}" type="slidenum">
              <a:rPr lang="en-US" altLang="en-US" smtClean="0"/>
              <a:pPr>
                <a:spcBef>
                  <a:spcPct val="0"/>
                </a:spcBef>
              </a:pPr>
              <a:t>4</a:t>
            </a:fld>
            <a:endParaRPr lang="en-US" altLang="en-US"/>
          </a:p>
        </p:txBody>
      </p:sp>
    </p:spTree>
    <p:extLst>
      <p:ext uri="{BB962C8B-B14F-4D97-AF65-F5344CB8AC3E}">
        <p14:creationId xmlns:p14="http://schemas.microsoft.com/office/powerpoint/2010/main" val="385139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033" indent="-17603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21338">
              <a:defRPr/>
            </a:pPr>
            <a:fld id="{F28AB09E-463C-4D1F-94F4-6DFC8AF9B4EA}" type="slidenum">
              <a:rPr lang="en-US">
                <a:solidFill>
                  <a:prstClr val="black"/>
                </a:solidFill>
                <a:latin typeface="Calibri"/>
              </a:rPr>
              <a:pPr defTabSz="921338">
                <a:defRPr/>
              </a:pPr>
              <a:t>5</a:t>
            </a:fld>
            <a:endParaRPr lang="en-US">
              <a:solidFill>
                <a:prstClr val="black"/>
              </a:solidFill>
              <a:latin typeface="Calibri"/>
            </a:endParaRPr>
          </a:p>
        </p:txBody>
      </p:sp>
    </p:spTree>
    <p:extLst>
      <p:ext uri="{BB962C8B-B14F-4D97-AF65-F5344CB8AC3E}">
        <p14:creationId xmlns:p14="http://schemas.microsoft.com/office/powerpoint/2010/main" val="292382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5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8</a:t>
            </a:fld>
            <a:endParaRPr lang="en-US"/>
          </a:p>
        </p:txBody>
      </p:sp>
    </p:spTree>
    <p:extLst>
      <p:ext uri="{BB962C8B-B14F-4D97-AF65-F5344CB8AC3E}">
        <p14:creationId xmlns:p14="http://schemas.microsoft.com/office/powerpoint/2010/main" val="43704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9</a:t>
            </a:fld>
            <a:endParaRPr lang="en-US"/>
          </a:p>
        </p:txBody>
      </p:sp>
    </p:spTree>
    <p:extLst>
      <p:ext uri="{BB962C8B-B14F-4D97-AF65-F5344CB8AC3E}">
        <p14:creationId xmlns:p14="http://schemas.microsoft.com/office/powerpoint/2010/main" val="397450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11</a:t>
            </a:fld>
            <a:endParaRPr lang="en-US"/>
          </a:p>
        </p:txBody>
      </p:sp>
    </p:spTree>
    <p:extLst>
      <p:ext uri="{BB962C8B-B14F-4D97-AF65-F5344CB8AC3E}">
        <p14:creationId xmlns:p14="http://schemas.microsoft.com/office/powerpoint/2010/main" val="107914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5838DF-FCDE-4E6D-B16D-D6E2E65C3AF3}" type="slidenum">
              <a:rPr lang="en-US" smtClean="0"/>
              <a:t>13</a:t>
            </a:fld>
            <a:endParaRPr lang="en-US"/>
          </a:p>
        </p:txBody>
      </p:sp>
    </p:spTree>
    <p:extLst>
      <p:ext uri="{BB962C8B-B14F-4D97-AF65-F5344CB8AC3E}">
        <p14:creationId xmlns:p14="http://schemas.microsoft.com/office/powerpoint/2010/main" val="2975928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Master" Target="../slideMasters/slideMaster1.xml"/><Relationship Id="rId5" Type="http://schemas.openxmlformats.org/officeDocument/2006/relationships/tags" Target="../tags/tag37.xml"/><Relationship Id="rId4" Type="http://schemas.openxmlformats.org/officeDocument/2006/relationships/tags" Target="../tags/tag3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custDataLst>
              <p:tags r:id="rId1"/>
            </p:custDataLst>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custDataLst>
              <p:tags r:id="rId2"/>
            </p:custDataLst>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custDataLst>
              <p:tags r:id="rId4"/>
            </p:custDataLst>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11739137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@theusscgov</a:t>
            </a: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33390422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23057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custDataLst>
              <p:tags r:id="rId1"/>
            </p:custDataLst>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custDataLst>
              <p:tags r:id="rId3"/>
            </p:custDataLst>
          </p:nvPr>
        </p:nvSpPr>
        <p:spPr/>
        <p:txBody>
          <a:body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33238167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custDataLst>
              <p:tags r:id="rId1"/>
            </p:custDataLst>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custDataLst>
              <p:tags r:id="rId2"/>
            </p:custDataLst>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custDataLst>
              <p:tags r:id="rId3"/>
            </p:custDataLst>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custDataLst>
              <p:tags r:id="rId4"/>
            </p:custDataLst>
          </p:nvPr>
        </p:nvSpPr>
        <p:spPr/>
        <p:txBody>
          <a:bodyPr/>
          <a:lstStyle/>
          <a:p>
            <a:fld id="{BC4FAF71-A40D-4BB6-B244-596AA659CFA0}" type="datetimeFigureOut">
              <a:rPr lang="en-US" smtClean="0"/>
              <a:t>5/12/2022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522332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22CE-D871-4093-97DD-378E9B4B7DA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0A38C3A-03E8-444D-98BC-56A9FACED35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553D5-903B-4160-A374-3FF7F12A3C5A}"/>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3C4C2FF1-ECB3-43BA-88C0-A340A055641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41675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ed Lists">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a:xfrm>
            <a:off x="1" y="430461"/>
            <a:ext cx="12166012" cy="1325563"/>
          </a:xfrm>
          <a:prstGeom prst="rect">
            <a:avLst/>
          </a:prstGeom>
        </p:spPr>
        <p:txBody>
          <a:bodyPr>
            <a:normAutofit/>
          </a:bodyPr>
          <a:lstStyle>
            <a:lvl1pPr algn="ctr">
              <a:defRPr sz="3600">
                <a:solidFill>
                  <a:schemeClr val="bg1"/>
                </a:solidFill>
                <a:latin typeface="Calisto MT" panose="02040603050505030304" pitchFamily="18" charset="0"/>
              </a:defRPr>
            </a:lvl1pPr>
          </a:lstStyle>
          <a:p>
            <a:r>
              <a:rPr lang="en-US" sz="3600" b="1">
                <a:solidFill>
                  <a:schemeClr val="bg1"/>
                </a:solidFill>
                <a:latin typeface="Cambria" panose="02040503050406030204" pitchFamily="18" charset="0"/>
              </a:rPr>
              <a:t>Click to edit Master title style</a:t>
            </a:r>
          </a:p>
        </p:txBody>
      </p:sp>
      <p:sp>
        <p:nvSpPr>
          <p:cNvPr id="12" name="Content Placeholder 2"/>
          <p:cNvSpPr>
            <a:spLocks noGrp="1"/>
          </p:cNvSpPr>
          <p:nvPr>
            <p:ph sz="half" idx="1"/>
            <p:custDataLst>
              <p:tags r:id="rId2"/>
            </p:custDataLst>
          </p:nvPr>
        </p:nvSpPr>
        <p:spPr>
          <a:xfrm>
            <a:off x="618566" y="1756024"/>
            <a:ext cx="10972800" cy="4416176"/>
          </a:xfrm>
          <a:prstGeom prst="rect">
            <a:avLst/>
          </a:prstGeom>
        </p:spPr>
        <p:txBody>
          <a:bodyPr/>
          <a:lstStyle>
            <a:lvl1pPr>
              <a:defRPr b="0">
                <a:solidFill>
                  <a:schemeClr val="bg1"/>
                </a:solidFill>
                <a:latin typeface="Cambria" panose="02040503050406030204" pitchFamily="18" charset="0"/>
              </a:defRPr>
            </a:lvl1pPr>
            <a:lvl2pPr>
              <a:defRPr>
                <a:solidFill>
                  <a:schemeClr val="bg1"/>
                </a:solidFill>
                <a:latin typeface="Cambria" panose="02040503050406030204" pitchFamily="18" charset="0"/>
              </a:defRPr>
            </a:lvl2pPr>
            <a:lvl3pPr>
              <a:defRPr>
                <a:solidFill>
                  <a:schemeClr val="bg1"/>
                </a:solidFill>
                <a:latin typeface="Cambria" panose="02040503050406030204" pitchFamily="18" charset="0"/>
              </a:defRPr>
            </a:lvl3pPr>
            <a:lvl4pPr>
              <a:defRPr>
                <a:solidFill>
                  <a:schemeClr val="bg1"/>
                </a:solidFill>
                <a:latin typeface="Cambria" panose="02040503050406030204" pitchFamily="18" charset="0"/>
              </a:defRPr>
            </a:lvl4pPr>
            <a:lvl5pPr>
              <a:defRPr>
                <a:solidFill>
                  <a:schemeClr val="bg1"/>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837214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0B6C3-D649-4E2B-A4C1-3146FF4BF370}"/>
              </a:ext>
            </a:extLst>
          </p:cNvPr>
          <p:cNvSpPr>
            <a:spLocks noGrp="1"/>
          </p:cNvSpPr>
          <p:nvPr>
            <p:ph type="dt" sz="half" idx="10"/>
            <p:custDataLst>
              <p:tags r:id="rId3"/>
            </p:custDataLst>
          </p:nvPr>
        </p:nvSpPr>
        <p:spPr/>
        <p:txBody>
          <a:bodyPr/>
          <a:lstStyle/>
          <a:p>
            <a:fld id="{DAF8F7F2-A310-4F08-8438-43AF5D96CFD1}" type="datetime1">
              <a:rPr lang="en-US" smtClean="0"/>
              <a:t>5/12/2022</a:t>
            </a:fld>
            <a:endParaRPr lang="en-US"/>
          </a:p>
        </p:txBody>
      </p:sp>
      <p:sp>
        <p:nvSpPr>
          <p:cNvPr id="5" name="Footer Placeholder 4">
            <a:extLst>
              <a:ext uri="{FF2B5EF4-FFF2-40B4-BE49-F238E27FC236}">
                <a16:creationId xmlns:a16="http://schemas.microsoft.com/office/drawing/2014/main" id="{1206CA7A-D45D-46DA-8D43-781960543AD2}"/>
              </a:ext>
            </a:extLst>
          </p:cNvPr>
          <p:cNvSpPr>
            <a:spLocks noGrp="1"/>
          </p:cNvSpPr>
          <p:nvPr>
            <p:ph type="ftr" sz="quarter" idx="11"/>
            <p:custDataLst>
              <p:tags r:id="rId4"/>
            </p:custDataLst>
          </p:nvPr>
        </p:nvSpPr>
        <p:spPr/>
        <p:txBody>
          <a:bodyPr/>
          <a:lstStyle/>
          <a:p>
            <a:endParaRPr lang="en-US"/>
          </a:p>
        </p:txBody>
      </p:sp>
      <p:sp>
        <p:nvSpPr>
          <p:cNvPr id="6" name="Slide Number Placeholder 5">
            <a:extLst>
              <a:ext uri="{FF2B5EF4-FFF2-40B4-BE49-F238E27FC236}">
                <a16:creationId xmlns:a16="http://schemas.microsoft.com/office/drawing/2014/main" id="{2FC43A72-4AD7-4E07-BEDF-0BF7EB2951FD}"/>
              </a:ext>
            </a:extLst>
          </p:cNvPr>
          <p:cNvSpPr>
            <a:spLocks noGrp="1"/>
          </p:cNvSpPr>
          <p:nvPr>
            <p:ph type="sldNum" sz="quarter" idx="12"/>
            <p:custDataLst>
              <p:tags r:id="rId5"/>
            </p:custDataLst>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41414037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2333247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439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76426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19271394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3554956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7731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80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3501464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1914370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539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a:t>
            </a:r>
            <a:r>
              <a:rPr lang="en-US" sz="3200">
                <a:solidFill>
                  <a:schemeClr val="tx1">
                    <a:lumMod val="65000"/>
                    <a:lumOff val="3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a:t>
            </a:r>
            <a:r>
              <a:rPr lang="en-US" sz="3200" err="1">
                <a:solidFill>
                  <a:schemeClr val="tx1">
                    <a:lumMod val="65000"/>
                    <a:lumOff val="35000"/>
                  </a:schemeClr>
                </a:solidFill>
              </a:rPr>
              <a:t>theusscgov</a:t>
            </a:r>
            <a:endParaRPr lang="en-US" sz="3200">
              <a:solidFill>
                <a:schemeClr val="tx1">
                  <a:lumMod val="65000"/>
                  <a:lumOff val="3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17958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fld id="{EECDEA2D-E426-4A97-BDF7-5E325F4C8D57}" type="datetime1">
              <a:rPr lang="en-US" smtClean="0"/>
              <a:t>5/12/2022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678216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nvPr>
        </p:nvSpPr>
        <p:spPr/>
        <p:txBody>
          <a:bodyPr/>
          <a:lstStyle/>
          <a:p>
            <a:fld id="{5A11D3C5-7059-47DB-B58A-771251809A71}" type="datetime1">
              <a:rPr lang="en-US" smtClean="0"/>
              <a:t>5/12/2022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69309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nvPr>
        </p:nvSpPr>
        <p:spPr/>
        <p:txBody>
          <a:bodyPr/>
          <a:lstStyle/>
          <a:p>
            <a:fld id="{FAE8D34C-29A3-4F87-B821-5883ECD7684E}" type="datetime1">
              <a:rPr lang="en-US" smtClean="0"/>
              <a:t>5/12/2022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93918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ct val="0"/>
              </a:spcAft>
              <a:buClrTx/>
              <a:buSzTx/>
              <a:buFont typeface="Arial" panose="020B0604020202020204" pitchFamily="34" charset="0"/>
              <a:buChar char="•"/>
              <a:defRPr/>
            </a:lvl2pPr>
            <a:lvl3pPr>
              <a:defRPr/>
            </a:lvl3pPr>
          </a:lstStyle>
          <a:p>
            <a:pPr lvl="0"/>
            <a:r>
              <a:rPr lang="en-US"/>
              <a:t>This text should be replaced with your Terminal Learning Objective or TLO;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TLO into smaller tasks/concepts; remember you need at least one TLO and no fewer than two ELOs,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241702543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0B6C3-D649-4E2B-A4C1-3146FF4BF370}"/>
              </a:ext>
            </a:extLst>
          </p:cNvPr>
          <p:cNvSpPr>
            <a:spLocks noGrp="1"/>
          </p:cNvSpPr>
          <p:nvPr>
            <p:ph type="dt" sz="half" idx="10"/>
          </p:nvPr>
        </p:nvSpPr>
        <p:spPr/>
        <p:txBody>
          <a:bodyPr/>
          <a:lstStyle/>
          <a:p>
            <a:fld id="{DAF8F7F2-A310-4F08-8438-43AF5D96CFD1}" type="datetime1">
              <a:rPr lang="en-US" smtClean="0"/>
              <a:t>5/12/2022</a:t>
            </a:fld>
            <a:endParaRPr lang="en-US"/>
          </a:p>
        </p:txBody>
      </p:sp>
      <p:sp>
        <p:nvSpPr>
          <p:cNvPr id="5" name="Footer Placeholder 4">
            <a:extLst>
              <a:ext uri="{FF2B5EF4-FFF2-40B4-BE49-F238E27FC236}">
                <a16:creationId xmlns:a16="http://schemas.microsoft.com/office/drawing/2014/main" id="{1206CA7A-D45D-46DA-8D43-781960543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43A72-4AD7-4E07-BEDF-0BF7EB2951FD}"/>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2953308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F7C8-D8AD-4C88-B235-7B2A68EB59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15783-B870-46FB-91D1-E37E2FFF6D35}"/>
              </a:ext>
            </a:extLst>
          </p:cNvPr>
          <p:cNvSpPr>
            <a:spLocks noGrp="1"/>
          </p:cNvSpPr>
          <p:nvPr>
            <p:ph type="dt" sz="half" idx="10"/>
          </p:nvPr>
        </p:nvSpPr>
        <p:spPr/>
        <p:txBody>
          <a:bodyPr/>
          <a:lstStyle/>
          <a:p>
            <a:fld id="{02EAC625-B6B8-46F2-A9E7-2BC1B09D4F76}" type="datetime1">
              <a:rPr lang="en-US" smtClean="0"/>
              <a:t>5/12/2022</a:t>
            </a:fld>
            <a:endParaRPr lang="en-US"/>
          </a:p>
        </p:txBody>
      </p:sp>
      <p:sp>
        <p:nvSpPr>
          <p:cNvPr id="4" name="Footer Placeholder 3">
            <a:extLst>
              <a:ext uri="{FF2B5EF4-FFF2-40B4-BE49-F238E27FC236}">
                <a16:creationId xmlns:a16="http://schemas.microsoft.com/office/drawing/2014/main" id="{E32D6901-0361-4742-B7AD-66A58F0759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3CC02-391E-4DF8-BDAD-47E9FCA16839}"/>
              </a:ext>
            </a:extLst>
          </p:cNvPr>
          <p:cNvSpPr>
            <a:spLocks noGrp="1"/>
          </p:cNvSpPr>
          <p:nvPr>
            <p:ph type="sldNum" sz="quarter" idx="12"/>
          </p:nvPr>
        </p:nvSpPr>
        <p:spPr/>
        <p:txBody>
          <a:bodyPr/>
          <a:lstStyle/>
          <a:p>
            <a:fld id="{3334491F-A120-4808-8251-29C433F17150}" type="slidenum">
              <a:rPr lang="en-US" smtClean="0"/>
              <a:t>‹#›</a:t>
            </a:fld>
            <a:endParaRPr lang="en-US"/>
          </a:p>
        </p:txBody>
      </p:sp>
      <p:graphicFrame>
        <p:nvGraphicFramePr>
          <p:cNvPr id="6" name="TPChart" hidden="1">
            <a:extLst>
              <a:ext uri="{FF2B5EF4-FFF2-40B4-BE49-F238E27FC236}">
                <a16:creationId xmlns:a16="http://schemas.microsoft.com/office/drawing/2014/main" id="{49367BA5-2812-457C-9B6E-8CC6C4DCEFD3}"/>
              </a:ext>
            </a:extLst>
          </p:cNvPr>
          <p:cNvGraphicFramePr/>
          <p:nvPr userDrawn="1"/>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4611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6795-C400-4CE4-BD0B-283DD6179C2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AEBB380-4C48-4948-8589-AA11AF0F3A07}"/>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43DC0-26E5-4FD7-9BA2-93C8D319F89D}"/>
              </a:ext>
            </a:extLst>
          </p:cNvPr>
          <p:cNvSpPr>
            <a:spLocks noGrp="1"/>
          </p:cNvSpPr>
          <p:nvPr>
            <p:ph type="dt" sz="half" idx="10"/>
          </p:nvPr>
        </p:nvSpPr>
        <p:spPr/>
        <p:txBody>
          <a:bodyPr/>
          <a:lstStyle/>
          <a:p>
            <a:fld id="{40BF717E-EAAC-40A3-A73B-DF372BBECE24}" type="datetime1">
              <a:rPr lang="en-US" smtClean="0"/>
              <a:t>5/12/2022</a:t>
            </a:fld>
            <a:endParaRPr lang="en-US"/>
          </a:p>
        </p:txBody>
      </p:sp>
      <p:sp>
        <p:nvSpPr>
          <p:cNvPr id="5" name="Footer Placeholder 4">
            <a:extLst>
              <a:ext uri="{FF2B5EF4-FFF2-40B4-BE49-F238E27FC236}">
                <a16:creationId xmlns:a16="http://schemas.microsoft.com/office/drawing/2014/main" id="{5C27322E-2520-45C4-B85E-97D651A1A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C69E9-96AD-475E-BBFD-0D0F1DC9A7BF}"/>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449672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3946208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2422020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2917702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418356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917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939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16704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custDataLst>
              <p:tags r:id="rId1"/>
            </p:custDataLst>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custDataLst>
              <p:tags r:id="rId2"/>
            </p:custDataLst>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277633772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3837281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4402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a:t>
            </a:r>
            <a:r>
              <a:rPr lang="en-US" sz="3200">
                <a:solidFill>
                  <a:schemeClr val="tx1">
                    <a:lumMod val="65000"/>
                    <a:lumOff val="3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a:t>
            </a:r>
            <a:r>
              <a:rPr lang="en-US" sz="3200" err="1">
                <a:solidFill>
                  <a:schemeClr val="tx1">
                    <a:lumMod val="65000"/>
                    <a:lumOff val="35000"/>
                  </a:schemeClr>
                </a:solidFill>
              </a:rPr>
              <a:t>theusscgov</a:t>
            </a:r>
            <a:endParaRPr lang="en-US" sz="3200">
              <a:solidFill>
                <a:schemeClr val="tx1">
                  <a:lumMod val="65000"/>
                  <a:lumOff val="3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3313881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863033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8EF3B-D410-446D-A88C-AC5BA57120D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184855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25815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custDataLst>
              <p:tags r:id="rId1"/>
            </p:custDataLst>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custDataLst>
              <p:tags r:id="rId2"/>
            </p:custDataLst>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62863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custDataLst>
              <p:tags r:id="rId1"/>
            </p:custDataLst>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custDataLst>
              <p:tags r:id="rId2"/>
            </p:custDataLst>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custDataLst>
              <p:tags r:id="rId3"/>
            </p:custDataLst>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8997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13378368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custDataLst>
              <p:tags r:id="rId1"/>
            </p:custDataLst>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custDataLst>
              <p:tags r:id="rId2"/>
            </p:custDataLst>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custDataLst>
              <p:tags r:id="rId3"/>
            </p:custDataLst>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custDataLst>
              <p:tags r:id="rId4"/>
            </p:custDataLst>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25886655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6296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B221A-6393-4FAF-AE92-7DD5EFA4C0E9}"/>
              </a:ext>
            </a:extLst>
          </p:cNvPr>
          <p:cNvSpPr/>
          <p:nvPr userDrawn="1">
            <p:custDataLst>
              <p:tags r:id="rId18"/>
            </p:custDataLst>
          </p:nvPr>
        </p:nvSpPr>
        <p:spPr>
          <a:xfrm>
            <a:off x="6705600" y="1371600"/>
            <a:ext cx="5486400" cy="5486400"/>
          </a:xfrm>
          <a:prstGeom prst="rect">
            <a:avLst/>
          </a:prstGeom>
          <a:blipFill>
            <a:blip r:embed="rId23">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5A342D7-E2C8-459F-B6C5-9C717B6570AC}"/>
              </a:ext>
            </a:extLst>
          </p:cNvPr>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35128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711" r:id="rId15"/>
    <p:sldLayoutId id="2147483712" r:id="rId16"/>
  </p:sldLayoutIdLst>
  <p:transition/>
  <p:txStyles>
    <p:title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2234-DF02-4307-94AF-5EA92A1F22F8}" type="datetime1">
              <a:rPr lang="en-US" smtClean="0"/>
              <a:t>5/12/2022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nvSpPr>
        <p:spPr>
          <a:xfrm>
            <a:off x="6705600" y="1371600"/>
            <a:ext cx="5486400" cy="5486400"/>
          </a:xfrm>
          <a:prstGeom prst="rect">
            <a:avLst/>
          </a:prstGeom>
          <a:blipFill>
            <a:blip r:embed="rId18">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0260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hdr="0" ftr="0" dt="0"/>
  <p:txStyles>
    <p:title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nvSpPr>
        <p:spPr>
          <a:xfrm>
            <a:off x="6705600" y="1371600"/>
            <a:ext cx="5486400" cy="5486400"/>
          </a:xfrm>
          <a:prstGeom prst="rect">
            <a:avLst/>
          </a:prstGeom>
          <a:blipFill>
            <a:blip r:embed="rId15">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34182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9.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0.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9.xml"/><Relationship Id="rId5" Type="http://schemas.openxmlformats.org/officeDocument/2006/relationships/slideLayout" Target="../slideLayouts/slideLayout14.xml"/><Relationship Id="rId4" Type="http://schemas.openxmlformats.org/officeDocument/2006/relationships/tags" Target="../tags/tag85.xml"/></Relationships>
</file>

<file path=ppt/slides/_rels/slide14.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1.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11.xml"/><Relationship Id="rId5" Type="http://schemas.openxmlformats.org/officeDocument/2006/relationships/slideLayout" Target="../slideLayouts/slideLayout14.xml"/><Relationship Id="rId4" Type="http://schemas.openxmlformats.org/officeDocument/2006/relationships/tags" Target="../tags/tag92.xml"/></Relationships>
</file>

<file path=ppt/slides/_rels/slide1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2.png"/><Relationship Id="rId5" Type="http://schemas.openxmlformats.org/officeDocument/2006/relationships/slideLayout" Target="../slideLayouts/slideLayout14.xml"/><Relationship Id="rId4" Type="http://schemas.openxmlformats.org/officeDocument/2006/relationships/tags" Target="../tags/tag104.xml"/></Relationships>
</file>

<file path=ppt/slides/_rels/slide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3.png"/><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Layout" Target="../slideLayouts/slideLayout5.xml"/><Relationship Id="rId4" Type="http://schemas.openxmlformats.org/officeDocument/2006/relationships/tags" Target="../tags/tag119.xml"/></Relationships>
</file>

<file path=ppt/slides/_rels/slide25.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notesSlide" Target="../notesSlides/notesSlide18.xml"/><Relationship Id="rId5" Type="http://schemas.openxmlformats.org/officeDocument/2006/relationships/tags" Target="../tags/tag124.xml"/><Relationship Id="rId10" Type="http://schemas.openxmlformats.org/officeDocument/2006/relationships/slideLayout" Target="../slideLayouts/slideLayout12.xml"/><Relationship Id="rId4" Type="http://schemas.openxmlformats.org/officeDocument/2006/relationships/tags" Target="../tags/tag123.xml"/><Relationship Id="rId9" Type="http://schemas.openxmlformats.org/officeDocument/2006/relationships/tags" Target="../tags/tag128.xml"/></Relationships>
</file>

<file path=ppt/slides/_rels/slide26.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comments" Target="../comments/comment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4.png"/><Relationship Id="rId5" Type="http://schemas.openxmlformats.org/officeDocument/2006/relationships/slideLayout" Target="../slideLayouts/slideLayout14.xml"/><Relationship Id="rId4" Type="http://schemas.openxmlformats.org/officeDocument/2006/relationships/tags" Target="../tags/tag132.xml"/></Relationships>
</file>

<file path=ppt/slides/_rels/slide27.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comments" Target="../comments/comment2.xml"/><Relationship Id="rId5" Type="http://schemas.openxmlformats.org/officeDocument/2006/relationships/slideLayout" Target="../slideLayouts/slideLayout5.xml"/><Relationship Id="rId4" Type="http://schemas.openxmlformats.org/officeDocument/2006/relationships/tags" Target="../tags/tag136.xml"/></Relationships>
</file>

<file path=ppt/slides/_rels/slide28.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15.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notesSlide" Target="../notesSlides/notesSlide19.xml"/><Relationship Id="rId5" Type="http://schemas.openxmlformats.org/officeDocument/2006/relationships/slideLayout" Target="../slideLayouts/slideLayout14.xml"/><Relationship Id="rId4" Type="http://schemas.openxmlformats.org/officeDocument/2006/relationships/tags" Target="../tags/tag14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21.xml"/><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22.xml"/><Relationship Id="rId4"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16.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23.xml"/><Relationship Id="rId5" Type="http://schemas.openxmlformats.org/officeDocument/2006/relationships/slideLayout" Target="../slideLayouts/slideLayout14.xml"/><Relationship Id="rId4" Type="http://schemas.openxmlformats.org/officeDocument/2006/relationships/tags" Target="../tags/tag152.xml"/></Relationships>
</file>

<file path=ppt/slides/_rels/slide33.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24.xml"/><Relationship Id="rId5" Type="http://schemas.openxmlformats.org/officeDocument/2006/relationships/slideLayout" Target="../slideLayouts/slideLayout15.xml"/><Relationship Id="rId4" Type="http://schemas.openxmlformats.org/officeDocument/2006/relationships/tags" Target="../tags/tag156.xml"/></Relationships>
</file>

<file path=ppt/slides/_rels/slide34.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25.xml"/><Relationship Id="rId5" Type="http://schemas.openxmlformats.org/officeDocument/2006/relationships/slideLayout" Target="../slideLayouts/slideLayout15.xml"/><Relationship Id="rId4" Type="http://schemas.openxmlformats.org/officeDocument/2006/relationships/tags" Target="../tags/tag160.xml"/></Relationships>
</file>

<file path=ppt/slides/_rels/slide35.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notesSlide" Target="../notesSlides/notesSlide26.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slideLayout" Target="../slideLayouts/slideLayout15.xml"/><Relationship Id="rId5" Type="http://schemas.openxmlformats.org/officeDocument/2006/relationships/tags" Target="../tags/tag165.xml"/><Relationship Id="rId10" Type="http://schemas.openxmlformats.org/officeDocument/2006/relationships/tags" Target="../tags/tag170.xml"/><Relationship Id="rId4" Type="http://schemas.openxmlformats.org/officeDocument/2006/relationships/tags" Target="../tags/tag164.xml"/><Relationship Id="rId9" Type="http://schemas.openxmlformats.org/officeDocument/2006/relationships/tags" Target="../tags/tag169.xml"/></Relationships>
</file>

<file path=ppt/slides/_rels/slide36.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27.xml"/><Relationship Id="rId5" Type="http://schemas.openxmlformats.org/officeDocument/2006/relationships/slideLayout" Target="../slideLayouts/slideLayout15.xml"/><Relationship Id="rId4" Type="http://schemas.openxmlformats.org/officeDocument/2006/relationships/tags" Target="../tags/tag174.xml"/></Relationships>
</file>

<file path=ppt/slides/_rels/slide37.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17.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28.xml"/><Relationship Id="rId5" Type="http://schemas.openxmlformats.org/officeDocument/2006/relationships/slideLayout" Target="../slideLayouts/slideLayout14.xml"/><Relationship Id="rId4" Type="http://schemas.openxmlformats.org/officeDocument/2006/relationships/tags" Target="../tags/tag17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3.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15.xml"/><Relationship Id="rId5" Type="http://schemas.openxmlformats.org/officeDocument/2006/relationships/tags" Target="../tags/tag48.xml"/><Relationship Id="rId4"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5.xml"/><Relationship Id="rId5" Type="http://schemas.openxmlformats.org/officeDocument/2006/relationships/tags" Target="../tags/tag55.xml"/><Relationship Id="rId4" Type="http://schemas.openxmlformats.org/officeDocument/2006/relationships/tags" Target="../tags/tag54.xml"/></Relationships>
</file>

<file path=ppt/slides/_rels/slide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notesSlide" Target="../notesSlides/notesSlide5.xml"/><Relationship Id="rId4" Type="http://schemas.openxmlformats.org/officeDocument/2006/relationships/tags" Target="../tags/tag59.xml"/><Relationship Id="rId9"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6.xml"/><Relationship Id="rId7" Type="http://schemas.openxmlformats.org/officeDocument/2006/relationships/notesSlide" Target="../notesSlides/notesSlide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6.xml"/><Relationship Id="rId5" Type="http://schemas.openxmlformats.org/officeDocument/2006/relationships/tags" Target="../tags/tag68.xml"/><Relationship Id="rId4" Type="http://schemas.openxmlformats.org/officeDocument/2006/relationships/tags" Target="../tags/tag67.xml"/></Relationships>
</file>

<file path=ppt/slides/_rels/slide9.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8.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7.xml"/><Relationship Id="rId5" Type="http://schemas.openxmlformats.org/officeDocument/2006/relationships/slideLayout" Target="../slideLayouts/slideLayout14.xml"/><Relationship Id="rId4"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4616-2D77-4319-96AA-78C6D74AB2F5}"/>
              </a:ext>
            </a:extLst>
          </p:cNvPr>
          <p:cNvSpPr>
            <a:spLocks noGrp="1"/>
          </p:cNvSpPr>
          <p:nvPr>
            <p:ph type="ctrTitle"/>
          </p:nvPr>
        </p:nvSpPr>
        <p:spPr>
          <a:xfrm>
            <a:off x="1523999" y="3510983"/>
            <a:ext cx="9144000" cy="894720"/>
          </a:xfrm>
        </p:spPr>
        <p:txBody>
          <a:bodyPr>
            <a:noAutofit/>
          </a:bodyPr>
          <a:lstStyle/>
          <a:p>
            <a:r>
              <a:rPr lang="en-US" b="1" dirty="0"/>
              <a:t>Sex Offenses</a:t>
            </a:r>
          </a:p>
        </p:txBody>
      </p:sp>
      <p:sp>
        <p:nvSpPr>
          <p:cNvPr id="3" name="Subtitle 2">
            <a:extLst>
              <a:ext uri="{FF2B5EF4-FFF2-40B4-BE49-F238E27FC236}">
                <a16:creationId xmlns:a16="http://schemas.microsoft.com/office/drawing/2014/main" id="{011E89E9-A3F9-4318-A5A8-465F8774C775}"/>
              </a:ext>
            </a:extLst>
          </p:cNvPr>
          <p:cNvSpPr>
            <a:spLocks noGrp="1"/>
          </p:cNvSpPr>
          <p:nvPr>
            <p:ph type="subTitle" idx="1"/>
          </p:nvPr>
        </p:nvSpPr>
        <p:spPr>
          <a:xfrm>
            <a:off x="986970" y="4658511"/>
            <a:ext cx="10218057" cy="1499151"/>
          </a:xfrm>
        </p:spPr>
        <p:txBody>
          <a:bodyPr vert="horz" lIns="91440" tIns="45720" rIns="91440" bIns="45720" rtlCol="0" anchor="t">
            <a:noAutofit/>
          </a:bodyPr>
          <a:lstStyle/>
          <a:p>
            <a:r>
              <a:rPr lang="en-US" sz="2800"/>
              <a:t>May 12, 2022</a:t>
            </a:r>
            <a:endParaRPr lang="en-US" sz="2800" dirty="0"/>
          </a:p>
          <a:p>
            <a:r>
              <a:rPr lang="en-US" sz="2800" dirty="0"/>
              <a:t>U.S. Sentencing Commission</a:t>
            </a:r>
          </a:p>
          <a:p>
            <a:r>
              <a:rPr lang="en-US" dirty="0"/>
              <a:t>Office of Education and Sentencing Practice</a:t>
            </a:r>
          </a:p>
        </p:txBody>
      </p:sp>
      <p:sp>
        <p:nvSpPr>
          <p:cNvPr id="6" name="Rectangle 5">
            <a:extLst>
              <a:ext uri="{FF2B5EF4-FFF2-40B4-BE49-F238E27FC236}">
                <a16:creationId xmlns:a16="http://schemas.microsoft.com/office/drawing/2014/main" id="{30D95C43-1190-4A1B-8613-62A4DCF633E4}"/>
              </a:ext>
            </a:extLst>
          </p:cNvPr>
          <p:cNvSpPr/>
          <p:nvPr/>
        </p:nvSpPr>
        <p:spPr>
          <a:xfrm>
            <a:off x="-1" y="6430242"/>
            <a:ext cx="121920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lumMod val="65000"/>
                    <a:lumOff val="35000"/>
                  </a:prstClr>
                </a:solidFill>
                <a:effectLst/>
                <a:uLnTx/>
                <a:uFillTx/>
                <a:latin typeface="Calibri"/>
                <a:ea typeface="+mn-ea"/>
                <a:cs typeface="+mn-cs"/>
              </a:rPr>
              <a:t>This presentation is produced and disseminated at U.S. taxpayer expense.</a:t>
            </a:r>
          </a:p>
        </p:txBody>
      </p:sp>
    </p:spTree>
    <p:extLst>
      <p:ext uri="{BB962C8B-B14F-4D97-AF65-F5344CB8AC3E}">
        <p14:creationId xmlns:p14="http://schemas.microsoft.com/office/powerpoint/2010/main" val="29041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3E15-FF5D-474F-85AE-818C1E0BA30D}"/>
              </a:ext>
            </a:extLst>
          </p:cNvPr>
          <p:cNvSpPr>
            <a:spLocks noGrp="1"/>
          </p:cNvSpPr>
          <p:nvPr>
            <p:ph type="title"/>
            <p:custDataLst>
              <p:tags r:id="rId2"/>
            </p:custDataLst>
          </p:nvPr>
        </p:nvSpPr>
        <p:spPr/>
        <p:txBody>
          <a:bodyPr/>
          <a:lstStyle/>
          <a:p>
            <a:r>
              <a:rPr lang="en-US" b="1">
                <a:solidFill>
                  <a:schemeClr val="tx1">
                    <a:lumMod val="75000"/>
                    <a:lumOff val="25000"/>
                  </a:schemeClr>
                </a:solidFill>
              </a:rPr>
              <a:t>§2G2.2 SOCs 2020</a:t>
            </a:r>
          </a:p>
        </p:txBody>
      </p:sp>
      <p:sp>
        <p:nvSpPr>
          <p:cNvPr id="7" name="Rectangle 3">
            <a:extLst>
              <a:ext uri="{FF2B5EF4-FFF2-40B4-BE49-F238E27FC236}">
                <a16:creationId xmlns:a16="http://schemas.microsoft.com/office/drawing/2014/main" id="{84A1EE36-D5F9-42F9-8C2F-519DA44339B8}"/>
              </a:ext>
            </a:extLst>
          </p:cNvPr>
          <p:cNvSpPr>
            <a:spLocks noGrp="1" noChangeArrowheads="1"/>
          </p:cNvSpPr>
          <p:nvPr>
            <p:ph type="body" sz="quarter" idx="10"/>
            <p:custDataLst>
              <p:tags r:id="rId3"/>
            </p:custDataLst>
          </p:nvPr>
        </p:nvSpPr>
        <p:spPr>
          <a:xfrm>
            <a:off x="2013801" y="1703405"/>
            <a:ext cx="8164398" cy="4802187"/>
          </a:xfrm>
        </p:spPr>
        <p:txBody>
          <a:bodyPr>
            <a:noAutofit/>
          </a:bodyPr>
          <a:lstStyle/>
          <a:p>
            <a:pPr marL="0" indent="0" eaLnBrk="1" hangingPunct="1">
              <a:lnSpc>
                <a:spcPct val="90000"/>
              </a:lnSpc>
              <a:spcBef>
                <a:spcPts val="2400"/>
              </a:spcBef>
              <a:buNone/>
            </a:pPr>
            <a:r>
              <a:rPr lang="en-US" dirty="0">
                <a:solidFill>
                  <a:srgbClr val="595959"/>
                </a:solidFill>
              </a:rPr>
              <a:t>(b)(1): 2-level decrease for receipt (13.1%)</a:t>
            </a:r>
          </a:p>
          <a:p>
            <a:pPr marL="0" indent="0" eaLnBrk="1" hangingPunct="1">
              <a:lnSpc>
                <a:spcPct val="90000"/>
              </a:lnSpc>
              <a:spcBef>
                <a:spcPts val="2400"/>
              </a:spcBef>
              <a:buNone/>
            </a:pPr>
            <a:r>
              <a:rPr lang="en-US" b="1" dirty="0">
                <a:solidFill>
                  <a:srgbClr val="A12332"/>
                </a:solidFill>
              </a:rPr>
              <a:t>(b)(2): victim under 12 (93.6%)</a:t>
            </a:r>
          </a:p>
          <a:p>
            <a:pPr marL="0" indent="0" eaLnBrk="1" hangingPunct="1">
              <a:lnSpc>
                <a:spcPct val="90000"/>
              </a:lnSpc>
              <a:spcBef>
                <a:spcPts val="2400"/>
              </a:spcBef>
              <a:buNone/>
            </a:pPr>
            <a:r>
              <a:rPr lang="en-US" dirty="0">
                <a:solidFill>
                  <a:srgbClr val="595959"/>
                </a:solidFill>
              </a:rPr>
              <a:t>(b)(3): distribution (49.1%)</a:t>
            </a:r>
          </a:p>
          <a:p>
            <a:pPr marL="0" indent="0" eaLnBrk="1" hangingPunct="1">
              <a:lnSpc>
                <a:spcPct val="90000"/>
              </a:lnSpc>
              <a:spcBef>
                <a:spcPts val="2400"/>
              </a:spcBef>
              <a:buNone/>
            </a:pPr>
            <a:r>
              <a:rPr lang="en-US" dirty="0">
                <a:solidFill>
                  <a:srgbClr val="595959"/>
                </a:solidFill>
              </a:rPr>
              <a:t>(b)(4): S/M enhancement/infants or toddlers (81.5%)</a:t>
            </a:r>
          </a:p>
          <a:p>
            <a:pPr marL="0" indent="0" eaLnBrk="1" hangingPunct="1">
              <a:lnSpc>
                <a:spcPct val="90000"/>
              </a:lnSpc>
              <a:spcBef>
                <a:spcPts val="2400"/>
              </a:spcBef>
              <a:buNone/>
            </a:pPr>
            <a:r>
              <a:rPr lang="en-US" dirty="0">
                <a:solidFill>
                  <a:srgbClr val="595959"/>
                </a:solidFill>
              </a:rPr>
              <a:t>(b)(5): Pattern of activity (15.8%)</a:t>
            </a:r>
          </a:p>
          <a:p>
            <a:pPr marL="0" indent="0" eaLnBrk="1" hangingPunct="1">
              <a:lnSpc>
                <a:spcPct val="90000"/>
              </a:lnSpc>
              <a:spcBef>
                <a:spcPts val="2400"/>
              </a:spcBef>
              <a:buNone/>
            </a:pPr>
            <a:r>
              <a:rPr lang="en-US" b="1" dirty="0">
                <a:solidFill>
                  <a:srgbClr val="A12332"/>
                </a:solidFill>
              </a:rPr>
              <a:t>(b)(6): Use of a computer (94.2%)</a:t>
            </a:r>
          </a:p>
          <a:p>
            <a:pPr marL="0" indent="0" eaLnBrk="1" hangingPunct="1">
              <a:lnSpc>
                <a:spcPct val="90000"/>
              </a:lnSpc>
              <a:spcBef>
                <a:spcPts val="2400"/>
              </a:spcBef>
              <a:buNone/>
            </a:pPr>
            <a:r>
              <a:rPr lang="en-US" b="1" dirty="0">
                <a:solidFill>
                  <a:srgbClr val="A12332"/>
                </a:solidFill>
              </a:rPr>
              <a:t>(b)(7): Number of images (93.6%)</a:t>
            </a:r>
          </a:p>
          <a:p>
            <a:pPr eaLnBrk="1" hangingPunct="1">
              <a:lnSpc>
                <a:spcPct val="90000"/>
              </a:lnSpc>
            </a:pPr>
            <a:endParaRPr lang="en-US" sz="36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18855217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3E15-FF5D-474F-85AE-818C1E0BA30D}"/>
              </a:ext>
            </a:extLst>
          </p:cNvPr>
          <p:cNvSpPr>
            <a:spLocks noGrp="1"/>
          </p:cNvSpPr>
          <p:nvPr>
            <p:ph type="title"/>
            <p:custDataLst>
              <p:tags r:id="rId2"/>
            </p:custDataLst>
          </p:nvPr>
        </p:nvSpPr>
        <p:spPr/>
        <p:txBody>
          <a:bodyPr/>
          <a:lstStyle/>
          <a:p>
            <a:r>
              <a:rPr lang="en-US" b="1" dirty="0">
                <a:solidFill>
                  <a:schemeClr val="tx1">
                    <a:lumMod val="75000"/>
                    <a:lumOff val="25000"/>
                  </a:schemeClr>
                </a:solidFill>
              </a:rPr>
              <a:t>Federal Sentencing – Non-Production Offenses</a:t>
            </a:r>
          </a:p>
        </p:txBody>
      </p:sp>
      <p:sp>
        <p:nvSpPr>
          <p:cNvPr id="7" name="Rectangle 3">
            <a:extLst>
              <a:ext uri="{FF2B5EF4-FFF2-40B4-BE49-F238E27FC236}">
                <a16:creationId xmlns:a16="http://schemas.microsoft.com/office/drawing/2014/main" id="{84A1EE36-D5F9-42F9-8C2F-519DA44339B8}"/>
              </a:ext>
            </a:extLst>
          </p:cNvPr>
          <p:cNvSpPr>
            <a:spLocks noGrp="1" noChangeArrowheads="1"/>
          </p:cNvSpPr>
          <p:nvPr>
            <p:ph type="body" sz="quarter" idx="10"/>
            <p:custDataLst>
              <p:tags r:id="rId3"/>
            </p:custDataLst>
          </p:nvPr>
        </p:nvSpPr>
        <p:spPr>
          <a:xfrm>
            <a:off x="5078447" y="2779763"/>
            <a:ext cx="3374509" cy="2624037"/>
          </a:xfrm>
        </p:spPr>
        <p:txBody>
          <a:bodyPr>
            <a:noAutofit/>
          </a:bodyPr>
          <a:lstStyle/>
          <a:p>
            <a:pPr marL="0" indent="0" eaLnBrk="1" hangingPunct="1">
              <a:lnSpc>
                <a:spcPct val="90000"/>
              </a:lnSpc>
              <a:spcBef>
                <a:spcPts val="2400"/>
              </a:spcBef>
              <a:buNone/>
            </a:pPr>
            <a:r>
              <a:rPr lang="en-US" sz="3600" b="1" dirty="0">
                <a:solidFill>
                  <a:srgbClr val="A12332"/>
                </a:solidFill>
              </a:rPr>
              <a:t>Content</a:t>
            </a:r>
          </a:p>
          <a:p>
            <a:pPr marL="0" indent="0" eaLnBrk="1" hangingPunct="1">
              <a:lnSpc>
                <a:spcPct val="90000"/>
              </a:lnSpc>
              <a:spcBef>
                <a:spcPts val="2400"/>
              </a:spcBef>
              <a:buNone/>
            </a:pPr>
            <a:r>
              <a:rPr lang="en-US" sz="3600" b="1" dirty="0">
                <a:solidFill>
                  <a:srgbClr val="A12332"/>
                </a:solidFill>
              </a:rPr>
              <a:t>Community</a:t>
            </a:r>
          </a:p>
          <a:p>
            <a:pPr marL="0" indent="0" eaLnBrk="1" hangingPunct="1">
              <a:lnSpc>
                <a:spcPct val="90000"/>
              </a:lnSpc>
              <a:spcBef>
                <a:spcPts val="2400"/>
              </a:spcBef>
              <a:buNone/>
            </a:pPr>
            <a:r>
              <a:rPr lang="en-US" sz="3600" b="1" dirty="0">
                <a:solidFill>
                  <a:srgbClr val="A12332"/>
                </a:solidFill>
              </a:rPr>
              <a:t>Conduct</a:t>
            </a:r>
          </a:p>
        </p:txBody>
      </p:sp>
      <p:pic>
        <p:nvPicPr>
          <p:cNvPr id="3" name="Picture 2">
            <a:extLst>
              <a:ext uri="{FF2B5EF4-FFF2-40B4-BE49-F238E27FC236}">
                <a16:creationId xmlns:a16="http://schemas.microsoft.com/office/drawing/2014/main" id="{BA5B7B7D-DBEC-4232-A691-6060D8BF762B}"/>
              </a:ext>
            </a:extLst>
          </p:cNvPr>
          <p:cNvPicPr>
            <a:picLocks noChangeAspect="1"/>
          </p:cNvPicPr>
          <p:nvPr/>
        </p:nvPicPr>
        <p:blipFill>
          <a:blip r:embed="rId6"/>
          <a:stretch>
            <a:fillRect/>
          </a:stretch>
        </p:blipFill>
        <p:spPr>
          <a:xfrm>
            <a:off x="1189727" y="1690689"/>
            <a:ext cx="3374509" cy="4802186"/>
          </a:xfrm>
          <a:prstGeom prst="rect">
            <a:avLst/>
          </a:prstGeom>
        </p:spPr>
      </p:pic>
    </p:spTree>
    <p:custDataLst>
      <p:tags r:id="rId1"/>
    </p:custDataLst>
    <p:extLst>
      <p:ext uri="{BB962C8B-B14F-4D97-AF65-F5344CB8AC3E}">
        <p14:creationId xmlns:p14="http://schemas.microsoft.com/office/powerpoint/2010/main" val="40715113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BC9B-3190-4D29-A14D-EC07A9BCDBFB}"/>
              </a:ext>
            </a:extLst>
          </p:cNvPr>
          <p:cNvSpPr>
            <a:spLocks noGrp="1"/>
          </p:cNvSpPr>
          <p:nvPr>
            <p:ph type="title"/>
            <p:custDataLst>
              <p:tags r:id="rId2"/>
            </p:custDataLst>
          </p:nvPr>
        </p:nvSpPr>
        <p:spPr/>
        <p:txBody>
          <a:bodyPr/>
          <a:lstStyle/>
          <a:p>
            <a:r>
              <a:rPr lang="en-US" b="1">
                <a:solidFill>
                  <a:schemeClr val="tx1">
                    <a:lumMod val="75000"/>
                    <a:lumOff val="25000"/>
                  </a:schemeClr>
                </a:solidFill>
              </a:rPr>
              <a:t>§2G2.2(b)(1): Receipt (2-level Decrease)</a:t>
            </a:r>
          </a:p>
        </p:txBody>
      </p:sp>
      <p:sp>
        <p:nvSpPr>
          <p:cNvPr id="4" name="Rectangle 3">
            <a:extLst>
              <a:ext uri="{FF2B5EF4-FFF2-40B4-BE49-F238E27FC236}">
                <a16:creationId xmlns:a16="http://schemas.microsoft.com/office/drawing/2014/main" id="{CEF80640-C545-44E1-9B70-632EB9E44212}"/>
              </a:ext>
            </a:extLst>
          </p:cNvPr>
          <p:cNvSpPr>
            <a:spLocks noGrp="1" noChangeArrowheads="1"/>
          </p:cNvSpPr>
          <p:nvPr>
            <p:ph type="body" sz="quarter" idx="10"/>
            <p:custDataLst>
              <p:tags r:id="rId3"/>
            </p:custDataLst>
          </p:nvPr>
        </p:nvSpPr>
        <p:spPr>
          <a:xfrm>
            <a:off x="838200" y="1823895"/>
            <a:ext cx="10515600" cy="1852560"/>
          </a:xfrm>
        </p:spPr>
        <p:txBody>
          <a:bodyPr>
            <a:normAutofit/>
          </a:bodyPr>
          <a:lstStyle/>
          <a:p>
            <a:pPr marL="0" indent="0" eaLnBrk="1" hangingPunct="1">
              <a:lnSpc>
                <a:spcPct val="90000"/>
              </a:lnSpc>
              <a:spcBef>
                <a:spcPts val="2400"/>
              </a:spcBef>
              <a:buNone/>
            </a:pPr>
            <a:r>
              <a:rPr lang="en-US" sz="3200">
                <a:solidFill>
                  <a:schemeClr val="tx1">
                    <a:lumMod val="75000"/>
                    <a:lumOff val="25000"/>
                  </a:schemeClr>
                </a:solidFill>
                <a:latin typeface="Calibri" panose="020F0502020204030204" pitchFamily="34" charset="0"/>
                <a:cs typeface="Calibri" panose="020F0502020204030204" pitchFamily="34" charset="0"/>
              </a:rPr>
              <a:t>If the defendant’s conduct was limited to the receipt or solicitation of the material involving sexual exploitation of the minor and the defendant did not intend to traffic or distribute the material.</a:t>
            </a:r>
            <a:endParaRPr lang="en-US" sz="3600">
              <a:solidFill>
                <a:schemeClr val="tx1">
                  <a:lumMod val="75000"/>
                  <a:lumOff val="25000"/>
                </a:schemeClr>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480967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5FEFDAAE-EB2F-4673-BF0D-05A772F29772}"/>
              </a:ext>
            </a:extLst>
          </p:cNvPr>
          <p:cNvSpPr/>
          <p:nvPr>
            <p:custDataLst>
              <p:tags r:id="rId2"/>
            </p:custDataLst>
          </p:nvPr>
        </p:nvSpPr>
        <p:spPr>
          <a:xfrm>
            <a:off x="7995920" y="2042160"/>
            <a:ext cx="4041140" cy="3931920"/>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60660293-A898-471C-A509-A1794F64CD94}"/>
              </a:ext>
            </a:extLst>
          </p:cNvPr>
          <p:cNvSpPr>
            <a:spLocks noGrp="1"/>
          </p:cNvSpPr>
          <p:nvPr>
            <p:ph type="title"/>
          </p:nvPr>
        </p:nvSpPr>
        <p:spPr>
          <a:xfrm>
            <a:off x="574040" y="1547019"/>
            <a:ext cx="6781800" cy="1325563"/>
          </a:xfrm>
        </p:spPr>
        <p:txBody>
          <a:bodyPr>
            <a:noAutofit/>
          </a:bodyPr>
          <a:lstStyle/>
          <a:p>
            <a:pPr algn="l"/>
            <a:r>
              <a:rPr lang="en-US" sz="2800" dirty="0"/>
              <a:t>Defendant is convicted of one count of receipt of child pornography on June 1, 2020.</a:t>
            </a:r>
            <a:br>
              <a:rPr lang="en-US" sz="2800" dirty="0"/>
            </a:br>
            <a:r>
              <a:rPr lang="en-US" sz="2800" dirty="0"/>
              <a:t>Defendant used a file sharing program to download images of child pornography.</a:t>
            </a:r>
            <a:br>
              <a:rPr lang="en-US" sz="2800" dirty="0"/>
            </a:br>
            <a:r>
              <a:rPr lang="en-US" sz="2800" dirty="0"/>
              <a:t>Defendant claims he should get the two-level reduction for “conduct limited to receipt of child pornography.“</a:t>
            </a:r>
            <a:br>
              <a:rPr lang="en-US" sz="2800" dirty="0"/>
            </a:br>
            <a:br>
              <a:rPr lang="en-US" sz="2800" dirty="0"/>
            </a:br>
            <a:r>
              <a:rPr lang="en-US" sz="2800" dirty="0"/>
              <a:t>Should the reduction apply?</a:t>
            </a:r>
          </a:p>
        </p:txBody>
      </p:sp>
      <p:sp>
        <p:nvSpPr>
          <p:cNvPr id="3" name="TPAnswers" title="Answer Text">
            <a:extLst>
              <a:ext uri="{FF2B5EF4-FFF2-40B4-BE49-F238E27FC236}">
                <a16:creationId xmlns:a16="http://schemas.microsoft.com/office/drawing/2014/main" id="{D6812163-072C-440F-9052-6FA5517D4344}"/>
              </a:ext>
            </a:extLst>
          </p:cNvPr>
          <p:cNvSpPr>
            <a:spLocks noGrp="1"/>
          </p:cNvSpPr>
          <p:nvPr>
            <p:ph type="body" idx="1"/>
            <p:custDataLst>
              <p:tags r:id="rId3"/>
            </p:custDataLst>
          </p:nvPr>
        </p:nvSpPr>
        <p:spPr>
          <a:xfrm>
            <a:off x="848360" y="4841239"/>
            <a:ext cx="2631440" cy="1325563"/>
          </a:xfrm>
        </p:spPr>
        <p:txBody>
          <a:bodyPr>
            <a:normAutofit fontScale="92500" lnSpcReduction="20000"/>
          </a:bodyPr>
          <a:lstStyle/>
          <a:p>
            <a:pPr marL="514350" indent="-514350">
              <a:buFont typeface="Arial" panose="020B0604020202020204" pitchFamily="34" charset="0"/>
              <a:buAutoNum type="alphaUcPeriod"/>
            </a:pPr>
            <a:r>
              <a:rPr lang="en-US" dirty="0"/>
              <a:t>Yes</a:t>
            </a:r>
          </a:p>
          <a:p>
            <a:pPr marL="514350" indent="-514350">
              <a:buFont typeface="Arial" panose="020B0604020202020204" pitchFamily="34" charset="0"/>
              <a:buAutoNum type="alphaUcPeriod"/>
            </a:pPr>
            <a:r>
              <a:rPr lang="en-US" dirty="0"/>
              <a:t>No</a:t>
            </a:r>
          </a:p>
          <a:p>
            <a:pPr marL="514350" indent="-514350">
              <a:buFont typeface="Arial" panose="020B0604020202020204" pitchFamily="34" charset="0"/>
              <a:buAutoNum type="alphaUcPeriod"/>
            </a:pPr>
            <a:r>
              <a:rPr lang="en-US" dirty="0"/>
              <a:t>Maybe</a:t>
            </a:r>
          </a:p>
        </p:txBody>
      </p:sp>
      <p:sp>
        <p:nvSpPr>
          <p:cNvPr id="4" name="TPPolling" title="Polling Shape">
            <a:extLst>
              <a:ext uri="{FF2B5EF4-FFF2-40B4-BE49-F238E27FC236}">
                <a16:creationId xmlns:a16="http://schemas.microsoft.com/office/drawing/2014/main" id="{E3DD8881-4353-4F17-BCA5-E4FFD6302125}"/>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1" title="Correct Answer Indicator">
            <a:extLst>
              <a:ext uri="{FF2B5EF4-FFF2-40B4-BE49-F238E27FC236}">
                <a16:creationId xmlns:a16="http://schemas.microsoft.com/office/drawing/2014/main" id="{C6B99A4A-BF17-45CB-95AF-9119AC3B0746}"/>
              </a:ext>
            </a:extLst>
          </p:cNvPr>
          <p:cNvSpPr/>
          <p:nvPr>
            <p:custDataLst>
              <p:tags r:id="rId4"/>
            </p:custDataLst>
          </p:nvPr>
        </p:nvSpPr>
        <p:spPr>
          <a:xfrm rot="10800000">
            <a:off x="563880" y="576647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0479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BC9B-3190-4D29-A14D-EC07A9BCDBFB}"/>
              </a:ext>
            </a:extLst>
          </p:cNvPr>
          <p:cNvSpPr>
            <a:spLocks noGrp="1"/>
          </p:cNvSpPr>
          <p:nvPr>
            <p:ph type="title"/>
            <p:custDataLst>
              <p:tags r:id="rId2"/>
            </p:custDataLst>
          </p:nvPr>
        </p:nvSpPr>
        <p:spPr/>
        <p:txBody>
          <a:bodyPr/>
          <a:lstStyle/>
          <a:p>
            <a:r>
              <a:rPr lang="en-US" b="1">
                <a:solidFill>
                  <a:schemeClr val="tx1">
                    <a:lumMod val="75000"/>
                    <a:lumOff val="25000"/>
                  </a:schemeClr>
                </a:solidFill>
              </a:rPr>
              <a:t>§2G2.2(b)(3)(f): Distribution 2-Level </a:t>
            </a:r>
          </a:p>
        </p:txBody>
      </p:sp>
      <p:sp>
        <p:nvSpPr>
          <p:cNvPr id="4" name="Rectangle 3">
            <a:extLst>
              <a:ext uri="{FF2B5EF4-FFF2-40B4-BE49-F238E27FC236}">
                <a16:creationId xmlns:a16="http://schemas.microsoft.com/office/drawing/2014/main" id="{CEF80640-C545-44E1-9B70-632EB9E44212}"/>
              </a:ext>
            </a:extLst>
          </p:cNvPr>
          <p:cNvSpPr>
            <a:spLocks noGrp="1" noChangeArrowheads="1"/>
          </p:cNvSpPr>
          <p:nvPr>
            <p:ph type="body" sz="quarter" idx="10"/>
            <p:custDataLst>
              <p:tags r:id="rId3"/>
            </p:custDataLst>
          </p:nvPr>
        </p:nvSpPr>
        <p:spPr>
          <a:xfrm>
            <a:off x="722329" y="1985586"/>
            <a:ext cx="10747342" cy="4162425"/>
          </a:xfrm>
        </p:spPr>
        <p:txBody>
          <a:bodyPr>
            <a:normAutofit/>
          </a:bodyPr>
          <a:lstStyle/>
          <a:p>
            <a:pPr marL="0" indent="0">
              <a:lnSpc>
                <a:spcPct val="90000"/>
              </a:lnSpc>
              <a:buNone/>
            </a:pPr>
            <a:r>
              <a:rPr lang="en-US" sz="3200">
                <a:solidFill>
                  <a:schemeClr val="tx1">
                    <a:lumMod val="75000"/>
                    <a:lumOff val="25000"/>
                  </a:schemeClr>
                </a:solidFill>
                <a:latin typeface="Calibri" panose="020F0502020204030204" pitchFamily="34" charset="0"/>
                <a:cs typeface="Calibri" panose="020F0502020204030204" pitchFamily="34" charset="0"/>
              </a:rPr>
              <a:t>Applies “if the defendant knowingly engaged in distribution.”</a:t>
            </a:r>
          </a:p>
          <a:p>
            <a:pPr marL="0" indent="0">
              <a:lnSpc>
                <a:spcPct val="90000"/>
              </a:lnSpc>
              <a:buNone/>
            </a:pPr>
            <a:endParaRPr lang="en-US" sz="3200">
              <a:solidFill>
                <a:schemeClr val="tx1">
                  <a:lumMod val="75000"/>
                  <a:lumOff val="25000"/>
                </a:schemeClr>
              </a:solidFill>
              <a:latin typeface="Calibri" panose="020F0502020204030204" pitchFamily="34" charset="0"/>
              <a:cs typeface="Calibri" panose="020F0502020204030204" pitchFamily="34" charset="0"/>
            </a:endParaRPr>
          </a:p>
          <a:p>
            <a:pPr marL="0" indent="0">
              <a:lnSpc>
                <a:spcPct val="90000"/>
              </a:lnSpc>
              <a:buNone/>
            </a:pPr>
            <a:r>
              <a:rPr lang="en-US" sz="3200" i="1" err="1">
                <a:solidFill>
                  <a:schemeClr val="tx1">
                    <a:lumMod val="75000"/>
                    <a:lumOff val="25000"/>
                  </a:schemeClr>
                </a:solidFill>
                <a:latin typeface="Calibri" panose="020F0502020204030204" pitchFamily="34" charset="0"/>
                <a:cs typeface="Calibri" panose="020F0502020204030204" pitchFamily="34" charset="0"/>
              </a:rPr>
              <a:t>Mens</a:t>
            </a:r>
            <a:r>
              <a:rPr lang="en-US" sz="3200" i="1">
                <a:solidFill>
                  <a:schemeClr val="tx1">
                    <a:lumMod val="75000"/>
                    <a:lumOff val="25000"/>
                  </a:schemeClr>
                </a:solidFill>
                <a:latin typeface="Calibri" panose="020F0502020204030204" pitchFamily="34" charset="0"/>
                <a:cs typeface="Calibri" panose="020F0502020204030204" pitchFamily="34" charset="0"/>
              </a:rPr>
              <a:t> rea </a:t>
            </a:r>
            <a:r>
              <a:rPr lang="en-US" sz="3200">
                <a:solidFill>
                  <a:schemeClr val="tx1">
                    <a:lumMod val="75000"/>
                    <a:lumOff val="25000"/>
                  </a:schemeClr>
                </a:solidFill>
                <a:latin typeface="Calibri" panose="020F0502020204030204" pitchFamily="34" charset="0"/>
                <a:cs typeface="Calibri" panose="020F0502020204030204" pitchFamily="34" charset="0"/>
              </a:rPr>
              <a:t>requirement: </a:t>
            </a:r>
            <a:r>
              <a:rPr lang="en-US" sz="3200" b="1">
                <a:solidFill>
                  <a:schemeClr val="accent1"/>
                </a:solidFill>
                <a:latin typeface="Calibri" panose="020F0502020204030204" pitchFamily="34" charset="0"/>
                <a:cs typeface="Calibri" panose="020F0502020204030204" pitchFamily="34" charset="0"/>
              </a:rPr>
              <a:t>knowingly</a:t>
            </a:r>
          </a:p>
          <a:p>
            <a:pPr marL="0" indent="0" eaLnBrk="1" hangingPunct="1">
              <a:lnSpc>
                <a:spcPct val="90000"/>
              </a:lnSpc>
              <a:buNone/>
            </a:pPr>
            <a:endParaRPr lang="en-US" sz="3600">
              <a:solidFill>
                <a:schemeClr val="tx1">
                  <a:lumMod val="65000"/>
                  <a:lumOff val="35000"/>
                </a:schemeClr>
              </a:solidFill>
              <a:latin typeface="Calibri" panose="020F0502020204030204" pitchFamily="34" charset="0"/>
              <a:cs typeface="Calibri" panose="020F0502020204030204" pitchFamily="34" charset="0"/>
            </a:endParaRPr>
          </a:p>
          <a:p>
            <a:pPr marL="457200" lvl="1" indent="0" eaLnBrk="1" hangingPunct="1">
              <a:lnSpc>
                <a:spcPct val="90000"/>
              </a:lnSpc>
              <a:buNone/>
            </a:pPr>
            <a:endParaRPr lang="en-US">
              <a:solidFill>
                <a:schemeClr val="tx1">
                  <a:lumMod val="65000"/>
                  <a:lumOff val="35000"/>
                </a:schemeClr>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03851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394A2041-C997-4A4A-92F4-456D48451FDC}"/>
              </a:ext>
            </a:extLst>
          </p:cNvPr>
          <p:cNvSpPr/>
          <p:nvPr>
            <p:custDataLst>
              <p:tags r:id="rId2"/>
            </p:custDataLst>
          </p:nvPr>
        </p:nvSpPr>
        <p:spPr>
          <a:xfrm>
            <a:off x="8089900" y="1108075"/>
            <a:ext cx="4102100" cy="5384800"/>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1100AC7C-FC9F-4CA6-85C1-41B5E9CBAE5E}"/>
              </a:ext>
            </a:extLst>
          </p:cNvPr>
          <p:cNvSpPr>
            <a:spLocks noGrp="1"/>
          </p:cNvSpPr>
          <p:nvPr>
            <p:ph type="title"/>
          </p:nvPr>
        </p:nvSpPr>
        <p:spPr>
          <a:xfrm>
            <a:off x="774700" y="1051718"/>
            <a:ext cx="6916420" cy="2585562"/>
          </a:xfrm>
        </p:spPr>
        <p:txBody>
          <a:bodyPr>
            <a:noAutofit/>
          </a:bodyPr>
          <a:lstStyle/>
          <a:p>
            <a:pPr algn="l"/>
            <a:r>
              <a:rPr lang="en-US" sz="2800"/>
              <a:t>The government argues that the 2-level increase for distribution under §2G2.2(b)(3)(F) applies. The defendant claims he doesn’t know how file sharing programs work and did not know the images were being distributed. The defendant is a computer technician and has a degree in computer science.  </a:t>
            </a:r>
            <a:br>
              <a:rPr lang="en-US" sz="2800"/>
            </a:br>
            <a:br>
              <a:rPr lang="en-US" sz="2800"/>
            </a:br>
            <a:r>
              <a:rPr lang="en-US" sz="2800"/>
              <a:t>Should the enhancement apply on these facts?</a:t>
            </a:r>
          </a:p>
        </p:txBody>
      </p:sp>
      <p:sp>
        <p:nvSpPr>
          <p:cNvPr id="3" name="TPAnswers" title="Answer Text">
            <a:extLst>
              <a:ext uri="{FF2B5EF4-FFF2-40B4-BE49-F238E27FC236}">
                <a16:creationId xmlns:a16="http://schemas.microsoft.com/office/drawing/2014/main" id="{663C46DA-8478-474F-A062-97D89DF9C0A0}"/>
              </a:ext>
            </a:extLst>
          </p:cNvPr>
          <p:cNvSpPr>
            <a:spLocks noGrp="1"/>
          </p:cNvSpPr>
          <p:nvPr>
            <p:ph type="body" idx="1"/>
            <p:custDataLst>
              <p:tags r:id="rId3"/>
            </p:custDataLst>
          </p:nvPr>
        </p:nvSpPr>
        <p:spPr>
          <a:xfrm>
            <a:off x="538480" y="4796472"/>
            <a:ext cx="2306320" cy="1696403"/>
          </a:xfrm>
        </p:spPr>
        <p:txBody>
          <a:bodyPr/>
          <a:lstStyle/>
          <a:p>
            <a:pPr marL="514350" indent="-514350">
              <a:buFont typeface="Arial" panose="020B0604020202020204" pitchFamily="34" charset="0"/>
              <a:buAutoNum type="alphaUcPeriod"/>
            </a:pPr>
            <a:r>
              <a:rPr lang="en-US"/>
              <a:t>Yes</a:t>
            </a:r>
          </a:p>
          <a:p>
            <a:pPr marL="514350" indent="-514350">
              <a:buFont typeface="Arial" panose="020B0604020202020204" pitchFamily="34" charset="0"/>
              <a:buAutoNum type="alphaUcPeriod"/>
            </a:pPr>
            <a:r>
              <a:rPr lang="en-US"/>
              <a:t>No</a:t>
            </a:r>
          </a:p>
        </p:txBody>
      </p:sp>
      <p:sp>
        <p:nvSpPr>
          <p:cNvPr id="4" name="TPPolling" title="Polling Shape">
            <a:extLst>
              <a:ext uri="{FF2B5EF4-FFF2-40B4-BE49-F238E27FC236}">
                <a16:creationId xmlns:a16="http://schemas.microsoft.com/office/drawing/2014/main" id="{5BB7162B-2F6B-49CA-BF69-C30900D0B0D9}"/>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724F4A39-6BC3-4F2B-8B3F-D247B7F27785}"/>
              </a:ext>
            </a:extLst>
          </p:cNvPr>
          <p:cNvSpPr/>
          <p:nvPr>
            <p:custDataLst>
              <p:tags r:id="rId4"/>
            </p:custDataLst>
          </p:nvPr>
        </p:nvSpPr>
        <p:spPr>
          <a:xfrm rot="10800000">
            <a:off x="264160" y="4842192"/>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59756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74D9-68FE-44A3-80DC-2B67360870E6}"/>
              </a:ext>
            </a:extLst>
          </p:cNvPr>
          <p:cNvSpPr>
            <a:spLocks noGrp="1"/>
          </p:cNvSpPr>
          <p:nvPr>
            <p:ph type="title"/>
            <p:custDataLst>
              <p:tags r:id="rId2"/>
            </p:custDataLst>
          </p:nvPr>
        </p:nvSpPr>
        <p:spPr/>
        <p:txBody>
          <a:bodyPr/>
          <a:lstStyle/>
          <a:p>
            <a:r>
              <a:rPr lang="en-US" b="1">
                <a:solidFill>
                  <a:schemeClr val="tx1">
                    <a:lumMod val="75000"/>
                    <a:lumOff val="25000"/>
                  </a:schemeClr>
                </a:solidFill>
              </a:rPr>
              <a:t>§2G2.2(b)(3)(B): 5-level Distribution</a:t>
            </a:r>
          </a:p>
        </p:txBody>
      </p:sp>
      <p:sp>
        <p:nvSpPr>
          <p:cNvPr id="4" name="Content Placeholder 4">
            <a:extLst>
              <a:ext uri="{FF2B5EF4-FFF2-40B4-BE49-F238E27FC236}">
                <a16:creationId xmlns:a16="http://schemas.microsoft.com/office/drawing/2014/main" id="{EEF47EA7-3E77-4787-826D-200716B644AD}"/>
              </a:ext>
            </a:extLst>
          </p:cNvPr>
          <p:cNvSpPr>
            <a:spLocks noGrp="1"/>
          </p:cNvSpPr>
          <p:nvPr>
            <p:ph type="body" sz="quarter" idx="10"/>
            <p:custDataLst>
              <p:tags r:id="rId3"/>
            </p:custDataLst>
          </p:nvPr>
        </p:nvSpPr>
        <p:spPr>
          <a:xfrm>
            <a:off x="838200" y="1823175"/>
            <a:ext cx="10515600" cy="4162425"/>
          </a:xfrm>
        </p:spPr>
        <p:txBody>
          <a:bodyPr>
            <a:normAutofit/>
          </a:bodyPr>
          <a:lstStyle/>
          <a:p>
            <a:pPr marL="0" indent="0">
              <a:buNone/>
            </a:pPr>
            <a:r>
              <a:rPr lang="en-US" sz="3600" b="1">
                <a:solidFill>
                  <a:schemeClr val="tx1">
                    <a:lumMod val="75000"/>
                    <a:lumOff val="25000"/>
                  </a:schemeClr>
                </a:solidFill>
                <a:latin typeface="Calibri" panose="020F0502020204030204" pitchFamily="34" charset="0"/>
                <a:cs typeface="Calibri" panose="020F0502020204030204" pitchFamily="34" charset="0"/>
              </a:rPr>
              <a:t>Applies</a:t>
            </a:r>
            <a:r>
              <a:rPr lang="en-US" sz="3600">
                <a:solidFill>
                  <a:schemeClr val="tx1">
                    <a:lumMod val="75000"/>
                    <a:lumOff val="25000"/>
                  </a:schemeClr>
                </a:solidFill>
                <a:latin typeface="Calibri" panose="020F0502020204030204" pitchFamily="34" charset="0"/>
                <a:cs typeface="Calibri" panose="020F0502020204030204" pitchFamily="34" charset="0"/>
              </a:rPr>
              <a:t>: If defendant knowingly </a:t>
            </a:r>
            <a:r>
              <a:rPr lang="en-US" sz="3600" b="1">
                <a:solidFill>
                  <a:schemeClr val="accent1"/>
                </a:solidFill>
                <a:latin typeface="Calibri" panose="020F0502020204030204" pitchFamily="34" charset="0"/>
                <a:cs typeface="Calibri" panose="020F0502020204030204" pitchFamily="34" charset="0"/>
              </a:rPr>
              <a:t>exchanges with another person</a:t>
            </a:r>
            <a:r>
              <a:rPr lang="en-US" sz="3600">
                <a:solidFill>
                  <a:schemeClr val="tx1">
                    <a:lumMod val="75000"/>
                    <a:lumOff val="25000"/>
                  </a:schemeClr>
                </a:solidFill>
                <a:latin typeface="Calibri" panose="020F0502020204030204" pitchFamily="34" charset="0"/>
                <a:cs typeface="Calibri" panose="020F0502020204030204" pitchFamily="34" charset="0"/>
              </a:rPr>
              <a:t> for the specific purpose of obtaining something of valuable </a:t>
            </a:r>
            <a:r>
              <a:rPr lang="en-US" sz="3600" b="1">
                <a:solidFill>
                  <a:schemeClr val="accent1"/>
                </a:solidFill>
                <a:latin typeface="Calibri" panose="020F0502020204030204" pitchFamily="34" charset="0"/>
                <a:cs typeface="Calibri" panose="020F0502020204030204" pitchFamily="34" charset="0"/>
              </a:rPr>
              <a:t>consideration</a:t>
            </a:r>
            <a:r>
              <a:rPr lang="en-US" sz="3600">
                <a:solidFill>
                  <a:schemeClr val="tx1">
                    <a:lumMod val="75000"/>
                    <a:lumOff val="25000"/>
                  </a:schemeClr>
                </a:solidFill>
                <a:latin typeface="Calibri" panose="020F0502020204030204" pitchFamily="34" charset="0"/>
                <a:cs typeface="Calibri" panose="020F0502020204030204" pitchFamily="34" charset="0"/>
              </a:rPr>
              <a:t> from that other person.</a:t>
            </a:r>
          </a:p>
          <a:p>
            <a:pPr marL="0" indent="0">
              <a:buNone/>
            </a:pPr>
            <a:endParaRPr lang="en-US" sz="3600">
              <a:solidFill>
                <a:schemeClr val="tx1">
                  <a:lumMod val="75000"/>
                  <a:lumOff val="25000"/>
                </a:schemeClr>
              </a:solidFill>
              <a:latin typeface="Calibri" panose="020F0502020204030204" pitchFamily="34" charset="0"/>
              <a:cs typeface="Calibri" panose="020F0502020204030204" pitchFamily="34" charset="0"/>
            </a:endParaRPr>
          </a:p>
          <a:p>
            <a:endParaRPr lang="en-US" sz="3600">
              <a:solidFill>
                <a:schemeClr val="tx1">
                  <a:lumMod val="65000"/>
                  <a:lumOff val="35000"/>
                </a:schemeClr>
              </a:solidFill>
              <a:latin typeface="Calibri" panose="020F0502020204030204" pitchFamily="34" charset="0"/>
              <a:cs typeface="Calibri" panose="020F0502020204030204" pitchFamily="34" charset="0"/>
            </a:endParaRPr>
          </a:p>
          <a:p>
            <a:endParaRPr lang="en-US" sz="3600">
              <a:solidFill>
                <a:schemeClr val="tx1">
                  <a:lumMod val="65000"/>
                  <a:lumOff val="35000"/>
                </a:schemeClr>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511032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3757-AA93-40A5-A870-B6DB88B6F19D}"/>
              </a:ext>
            </a:extLst>
          </p:cNvPr>
          <p:cNvSpPr>
            <a:spLocks noGrp="1"/>
          </p:cNvSpPr>
          <p:nvPr>
            <p:ph type="title"/>
            <p:custDataLst>
              <p:tags r:id="rId2"/>
            </p:custDataLst>
          </p:nvPr>
        </p:nvSpPr>
        <p:spPr/>
        <p:txBody>
          <a:bodyPr/>
          <a:lstStyle/>
          <a:p>
            <a:r>
              <a:rPr lang="en-US" b="1">
                <a:solidFill>
                  <a:schemeClr val="tx1">
                    <a:lumMod val="75000"/>
                    <a:lumOff val="25000"/>
                  </a:schemeClr>
                </a:solidFill>
              </a:rPr>
              <a:t>§2G2.2(b)(5): Pattern of Activity</a:t>
            </a:r>
          </a:p>
        </p:txBody>
      </p:sp>
      <p:sp>
        <p:nvSpPr>
          <p:cNvPr id="4" name="Rectangle 3">
            <a:extLst>
              <a:ext uri="{FF2B5EF4-FFF2-40B4-BE49-F238E27FC236}">
                <a16:creationId xmlns:a16="http://schemas.microsoft.com/office/drawing/2014/main" id="{B7FE952C-7A7B-4766-8AA1-80AC185C114A}"/>
              </a:ext>
            </a:extLst>
          </p:cNvPr>
          <p:cNvSpPr>
            <a:spLocks noGrp="1" noChangeArrowheads="1"/>
          </p:cNvSpPr>
          <p:nvPr>
            <p:ph type="body" sz="quarter" idx="10"/>
            <p:custDataLst>
              <p:tags r:id="rId3"/>
            </p:custDataLst>
          </p:nvPr>
        </p:nvSpPr>
        <p:spPr>
          <a:xfrm>
            <a:off x="1127681" y="1844184"/>
            <a:ext cx="9936637" cy="2138269"/>
          </a:xfrm>
        </p:spPr>
        <p:txBody>
          <a:bodyPr>
            <a:normAutofit/>
          </a:bodyPr>
          <a:lstStyle/>
          <a:p>
            <a:pPr marL="0" indent="0" eaLnBrk="1" hangingPunct="1">
              <a:buNone/>
            </a:pPr>
            <a:r>
              <a:rPr lang="en-US" sz="3600" dirty="0">
                <a:solidFill>
                  <a:schemeClr val="tx1">
                    <a:lumMod val="75000"/>
                    <a:lumOff val="25000"/>
                  </a:schemeClr>
                </a:solidFill>
                <a:latin typeface="Calibri" panose="020F0502020204030204" pitchFamily="34" charset="0"/>
                <a:cs typeface="Calibri" panose="020F0502020204030204" pitchFamily="34" charset="0"/>
              </a:rPr>
              <a:t>If defendant engaged in pattern of activity involving the </a:t>
            </a:r>
            <a:r>
              <a:rPr lang="en-US" sz="3600" b="1" dirty="0">
                <a:solidFill>
                  <a:schemeClr val="accent1"/>
                </a:solidFill>
                <a:latin typeface="Calibri" panose="020F0502020204030204" pitchFamily="34" charset="0"/>
                <a:cs typeface="Calibri" panose="020F0502020204030204" pitchFamily="34" charset="0"/>
              </a:rPr>
              <a:t>sexual abuse </a:t>
            </a:r>
            <a:r>
              <a:rPr lang="en-US" sz="3600" b="1" dirty="0">
                <a:solidFill>
                  <a:schemeClr val="tx2"/>
                </a:solidFill>
                <a:latin typeface="Calibri" panose="020F0502020204030204" pitchFamily="34" charset="0"/>
                <a:cs typeface="Calibri" panose="020F0502020204030204" pitchFamily="34" charset="0"/>
              </a:rPr>
              <a:t>or</a:t>
            </a:r>
            <a:r>
              <a:rPr lang="en-US" sz="3600" b="1" dirty="0">
                <a:solidFill>
                  <a:schemeClr val="accent1"/>
                </a:solidFill>
                <a:latin typeface="Calibri" panose="020F0502020204030204" pitchFamily="34" charset="0"/>
                <a:cs typeface="Calibri" panose="020F0502020204030204" pitchFamily="34" charset="0"/>
              </a:rPr>
              <a:t> exploitation </a:t>
            </a:r>
            <a:r>
              <a:rPr lang="en-US" sz="3600" dirty="0">
                <a:solidFill>
                  <a:schemeClr val="tx1">
                    <a:lumMod val="75000"/>
                    <a:lumOff val="25000"/>
                  </a:schemeClr>
                </a:solidFill>
                <a:latin typeface="Calibri" panose="020F0502020204030204" pitchFamily="34" charset="0"/>
                <a:cs typeface="Calibri" panose="020F0502020204030204" pitchFamily="34" charset="0"/>
              </a:rPr>
              <a:t>of a minor, increase by 5-levels. </a:t>
            </a:r>
          </a:p>
          <a:p>
            <a:pPr eaLnBrk="1" hangingPunct="1"/>
            <a:endParaRPr lang="en-US" sz="3600" dirty="0">
              <a:solidFill>
                <a:schemeClr val="tx1">
                  <a:lumMod val="75000"/>
                  <a:lumOff val="25000"/>
                </a:schemeClr>
              </a:solidFill>
              <a:latin typeface="Calibri" panose="020F0502020204030204" pitchFamily="34" charset="0"/>
              <a:cs typeface="Calibri" panose="020F0502020204030204" pitchFamily="34" charset="0"/>
            </a:endParaRPr>
          </a:p>
          <a:p>
            <a:pPr eaLnBrk="1" hangingPunct="1"/>
            <a:endParaRPr lang="en-US" sz="3600" dirty="0">
              <a:solidFill>
                <a:schemeClr val="tx1">
                  <a:lumMod val="75000"/>
                  <a:lumOff val="25000"/>
                </a:schemeClr>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8252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BFEC-293B-4147-AF54-10C0C9B2CC45}"/>
              </a:ext>
            </a:extLst>
          </p:cNvPr>
          <p:cNvSpPr>
            <a:spLocks noGrp="1"/>
          </p:cNvSpPr>
          <p:nvPr>
            <p:ph type="title"/>
            <p:custDataLst>
              <p:tags r:id="rId2"/>
            </p:custDataLst>
          </p:nvPr>
        </p:nvSpPr>
        <p:spPr>
          <a:xfrm>
            <a:off x="838200" y="73893"/>
            <a:ext cx="10515600" cy="1325563"/>
          </a:xfrm>
        </p:spPr>
        <p:txBody>
          <a:bodyPr/>
          <a:lstStyle/>
          <a:p>
            <a:r>
              <a:rPr lang="en-US" b="1">
                <a:solidFill>
                  <a:schemeClr val="tx1">
                    <a:lumMod val="75000"/>
                    <a:lumOff val="25000"/>
                  </a:schemeClr>
                </a:solidFill>
              </a:rPr>
              <a:t>Key Points for Pattern SOC</a:t>
            </a:r>
          </a:p>
        </p:txBody>
      </p:sp>
      <p:sp>
        <p:nvSpPr>
          <p:cNvPr id="3" name="Rectangle 2">
            <a:extLst>
              <a:ext uri="{FF2B5EF4-FFF2-40B4-BE49-F238E27FC236}">
                <a16:creationId xmlns:a16="http://schemas.microsoft.com/office/drawing/2014/main" id="{8EBF92C6-563A-49F3-AF1B-FC9C6021675F}"/>
              </a:ext>
            </a:extLst>
          </p:cNvPr>
          <p:cNvSpPr/>
          <p:nvPr/>
        </p:nvSpPr>
        <p:spPr>
          <a:xfrm>
            <a:off x="417689" y="2810934"/>
            <a:ext cx="3490085" cy="20884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Calibri" panose="020F0502020204030204" pitchFamily="34" charset="0"/>
                <a:cs typeface="Calibri" panose="020F0502020204030204" pitchFamily="34" charset="0"/>
              </a:rPr>
              <a:t>No conviction</a:t>
            </a:r>
            <a:r>
              <a:rPr lang="en-US" sz="2800">
                <a:solidFill>
                  <a:schemeClr val="bg1"/>
                </a:solidFill>
                <a:latin typeface="Calibri" panose="020F0502020204030204" pitchFamily="34" charset="0"/>
                <a:cs typeface="Calibri" panose="020F0502020204030204" pitchFamily="34" charset="0"/>
              </a:rPr>
              <a:t> required</a:t>
            </a:r>
            <a:endParaRPr lang="en-US" sz="2800"/>
          </a:p>
        </p:txBody>
      </p:sp>
      <p:sp>
        <p:nvSpPr>
          <p:cNvPr id="7" name="Rectangle 6">
            <a:extLst>
              <a:ext uri="{FF2B5EF4-FFF2-40B4-BE49-F238E27FC236}">
                <a16:creationId xmlns:a16="http://schemas.microsoft.com/office/drawing/2014/main" id="{58AB4AE2-6269-4061-97B3-81AD6A9C9C70}"/>
              </a:ext>
            </a:extLst>
          </p:cNvPr>
          <p:cNvSpPr/>
          <p:nvPr/>
        </p:nvSpPr>
        <p:spPr>
          <a:xfrm>
            <a:off x="4350957" y="2810934"/>
            <a:ext cx="3490085" cy="20884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spcBef>
                <a:spcPct val="0"/>
              </a:spcBef>
              <a:spcAft>
                <a:spcPts val="1800"/>
              </a:spcAft>
              <a:buNone/>
            </a:pPr>
            <a:r>
              <a:rPr lang="en-US" altLang="en-US" sz="2800" b="1">
                <a:solidFill>
                  <a:schemeClr val="bg1"/>
                </a:solidFill>
                <a:latin typeface="Calibri" panose="020F0502020204030204" pitchFamily="34" charset="0"/>
                <a:cs typeface="Calibri" panose="020F0502020204030204" pitchFamily="34" charset="0"/>
              </a:rPr>
              <a:t>No time limit </a:t>
            </a:r>
            <a:r>
              <a:rPr lang="en-US" altLang="en-US" sz="2800">
                <a:solidFill>
                  <a:schemeClr val="bg1"/>
                </a:solidFill>
                <a:latin typeface="Calibri" panose="020F0502020204030204" pitchFamily="34" charset="0"/>
                <a:cs typeface="Calibri" panose="020F0502020204030204" pitchFamily="34" charset="0"/>
              </a:rPr>
              <a:t>on conduct</a:t>
            </a:r>
          </a:p>
        </p:txBody>
      </p:sp>
      <p:sp>
        <p:nvSpPr>
          <p:cNvPr id="8" name="Rectangle 7">
            <a:extLst>
              <a:ext uri="{FF2B5EF4-FFF2-40B4-BE49-F238E27FC236}">
                <a16:creationId xmlns:a16="http://schemas.microsoft.com/office/drawing/2014/main" id="{638F0EA8-D5C4-4021-AFBF-2D8C778B9C73}"/>
              </a:ext>
            </a:extLst>
          </p:cNvPr>
          <p:cNvSpPr/>
          <p:nvPr/>
        </p:nvSpPr>
        <p:spPr>
          <a:xfrm>
            <a:off x="8284226" y="2810934"/>
            <a:ext cx="3490085" cy="20884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spcBef>
                <a:spcPct val="0"/>
              </a:spcBef>
              <a:spcAft>
                <a:spcPts val="1800"/>
              </a:spcAft>
              <a:buNone/>
            </a:pPr>
            <a:r>
              <a:rPr lang="en-US" altLang="en-US" sz="2800">
                <a:solidFill>
                  <a:schemeClr val="bg1"/>
                </a:solidFill>
                <a:latin typeface="Calibri" panose="020F0502020204030204" pitchFamily="34" charset="0"/>
                <a:cs typeface="Calibri" panose="020F0502020204030204" pitchFamily="34" charset="0"/>
              </a:rPr>
              <a:t>Can include </a:t>
            </a:r>
            <a:r>
              <a:rPr lang="en-US" altLang="en-US" sz="2800" b="1">
                <a:solidFill>
                  <a:schemeClr val="bg1"/>
                </a:solidFill>
                <a:latin typeface="Calibri" panose="020F0502020204030204" pitchFamily="34" charset="0"/>
                <a:cs typeface="Calibri" panose="020F0502020204030204" pitchFamily="34" charset="0"/>
              </a:rPr>
              <a:t>conduct</a:t>
            </a:r>
            <a:r>
              <a:rPr lang="en-US" altLang="en-US" sz="2800">
                <a:solidFill>
                  <a:schemeClr val="bg1"/>
                </a:solidFill>
                <a:latin typeface="Calibri" panose="020F0502020204030204" pitchFamily="34" charset="0"/>
                <a:cs typeface="Calibri" panose="020F0502020204030204" pitchFamily="34" charset="0"/>
              </a:rPr>
              <a:t> </a:t>
            </a:r>
            <a:r>
              <a:rPr lang="en-US" altLang="en-US" sz="2800" b="1">
                <a:solidFill>
                  <a:schemeClr val="bg1"/>
                </a:solidFill>
                <a:latin typeface="Calibri" panose="020F0502020204030204" pitchFamily="34" charset="0"/>
                <a:cs typeface="Calibri" panose="020F0502020204030204" pitchFamily="34" charset="0"/>
              </a:rPr>
              <a:t>when defendant was a minor</a:t>
            </a:r>
          </a:p>
        </p:txBody>
      </p:sp>
    </p:spTree>
    <p:custDataLst>
      <p:tags r:id="rId1"/>
    </p:custDataLst>
    <p:extLst>
      <p:ext uri="{BB962C8B-B14F-4D97-AF65-F5344CB8AC3E}">
        <p14:creationId xmlns:p14="http://schemas.microsoft.com/office/powerpoint/2010/main" val="810867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043F1507-9F8E-4039-B112-7E211378A1BA}"/>
              </a:ext>
            </a:extLst>
          </p:cNvPr>
          <p:cNvSpPr/>
          <p:nvPr>
            <p:custDataLst>
              <p:tags r:id="rId2"/>
            </p:custDataLst>
          </p:nvPr>
        </p:nvSpPr>
        <p:spPr>
          <a:xfrm>
            <a:off x="8483600" y="1996068"/>
            <a:ext cx="3644900" cy="4861932"/>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2E3BEBC4-1F64-416E-A9A2-E08646BA332E}"/>
              </a:ext>
            </a:extLst>
          </p:cNvPr>
          <p:cNvSpPr>
            <a:spLocks noGrp="1"/>
          </p:cNvSpPr>
          <p:nvPr>
            <p:ph type="title"/>
          </p:nvPr>
        </p:nvSpPr>
        <p:spPr>
          <a:xfrm>
            <a:off x="389801" y="1667835"/>
            <a:ext cx="8512590" cy="1671956"/>
          </a:xfrm>
        </p:spPr>
        <p:txBody>
          <a:bodyPr>
            <a:noAutofit/>
          </a:bodyPr>
          <a:lstStyle/>
          <a:p>
            <a:pPr algn="l"/>
            <a:r>
              <a:rPr lang="en-US" sz="2800" dirty="0"/>
              <a:t>The defendant is convicted of possession of child pornography. The defendant’s stepdaughter testified at the sentencing hearing that the defendant sexually abused her on numerous occasions 30 years ago when she was 14. The government is arguing for application of §2G2.2(b)(5), the 5-level “pattern of activity” enhancement. The defendant admits the conduct occurred but argues the SOC can’t apply because he was not convicted and because it occurred 30 years ago.</a:t>
            </a:r>
            <a:br>
              <a:rPr lang="en-US" sz="2800" dirty="0"/>
            </a:br>
            <a:br>
              <a:rPr lang="en-US" sz="2800" dirty="0"/>
            </a:br>
            <a:r>
              <a:rPr lang="en-US" sz="2800" dirty="0"/>
              <a:t>Should the enhancement apply?</a:t>
            </a:r>
          </a:p>
        </p:txBody>
      </p:sp>
      <p:sp>
        <p:nvSpPr>
          <p:cNvPr id="3" name="TPAnswers" title="Answer Text">
            <a:extLst>
              <a:ext uri="{FF2B5EF4-FFF2-40B4-BE49-F238E27FC236}">
                <a16:creationId xmlns:a16="http://schemas.microsoft.com/office/drawing/2014/main" id="{B72E807B-BE12-484B-B3B0-5931F11FBEFF}"/>
              </a:ext>
            </a:extLst>
          </p:cNvPr>
          <p:cNvSpPr>
            <a:spLocks noGrp="1"/>
          </p:cNvSpPr>
          <p:nvPr>
            <p:ph type="body" idx="1"/>
            <p:custDataLst>
              <p:tags r:id="rId3"/>
            </p:custDataLst>
          </p:nvPr>
        </p:nvSpPr>
        <p:spPr>
          <a:xfrm>
            <a:off x="660402" y="5318759"/>
            <a:ext cx="3048000" cy="1325564"/>
          </a:xfrm>
        </p:spPr>
        <p:txBody>
          <a:bodyPr/>
          <a:lstStyle/>
          <a:p>
            <a:pPr marL="514350" indent="-514350">
              <a:buFont typeface="Arial" panose="020B0604020202020204" pitchFamily="34" charset="0"/>
              <a:buAutoNum type="alphaUcPeriod"/>
            </a:pPr>
            <a:r>
              <a:rPr lang="en-US" dirty="0"/>
              <a:t>Yes</a:t>
            </a:r>
          </a:p>
          <a:p>
            <a:pPr marL="514350" indent="-514350">
              <a:buFont typeface="Arial" panose="020B0604020202020204" pitchFamily="34" charset="0"/>
              <a:buAutoNum type="alphaUcPeriod"/>
            </a:pPr>
            <a:r>
              <a:rPr lang="en-US" dirty="0"/>
              <a:t>No</a:t>
            </a:r>
          </a:p>
        </p:txBody>
      </p:sp>
      <p:sp>
        <p:nvSpPr>
          <p:cNvPr id="4" name="TPPolling" title="Polling Shape">
            <a:extLst>
              <a:ext uri="{FF2B5EF4-FFF2-40B4-BE49-F238E27FC236}">
                <a16:creationId xmlns:a16="http://schemas.microsoft.com/office/drawing/2014/main" id="{D75B4FCA-FBF5-415A-9E81-B35A33ABB312}"/>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C72D9A36-88F4-4AD2-8419-D5E926E9CB1E}"/>
              </a:ext>
            </a:extLst>
          </p:cNvPr>
          <p:cNvSpPr/>
          <p:nvPr>
            <p:custDataLst>
              <p:tags r:id="rId4"/>
            </p:custDataLst>
          </p:nvPr>
        </p:nvSpPr>
        <p:spPr>
          <a:xfrm rot="10800000">
            <a:off x="386082" y="5364479"/>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4292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B0D7-40A3-4EDD-B15C-E631DD789820}"/>
              </a:ext>
            </a:extLst>
          </p:cNvPr>
          <p:cNvSpPr>
            <a:spLocks noGrp="1"/>
          </p:cNvSpPr>
          <p:nvPr>
            <p:ph type="title"/>
            <p:custDataLst>
              <p:tags r:id="rId2"/>
            </p:custDataLst>
          </p:nvPr>
        </p:nvSpPr>
        <p:spPr/>
        <p:txBody>
          <a:bodyPr/>
          <a:lstStyle/>
          <a:p>
            <a:r>
              <a:rPr lang="en-US" b="1"/>
              <a:t>Learning Objectives</a:t>
            </a:r>
          </a:p>
        </p:txBody>
      </p:sp>
      <p:sp>
        <p:nvSpPr>
          <p:cNvPr id="3" name="Text Placeholder 2">
            <a:extLst>
              <a:ext uri="{FF2B5EF4-FFF2-40B4-BE49-F238E27FC236}">
                <a16:creationId xmlns:a16="http://schemas.microsoft.com/office/drawing/2014/main" id="{5ECDB6D2-6CA1-4332-9384-AB2916AB52A2}"/>
              </a:ext>
            </a:extLst>
          </p:cNvPr>
          <p:cNvSpPr>
            <a:spLocks noGrp="1"/>
          </p:cNvSpPr>
          <p:nvPr>
            <p:ph type="body" sz="quarter" idx="10"/>
            <p:custDataLst>
              <p:tags r:id="rId3"/>
            </p:custDataLst>
          </p:nvPr>
        </p:nvSpPr>
        <p:spPr>
          <a:xfrm>
            <a:off x="838199" y="1797050"/>
            <a:ext cx="10674531" cy="4695825"/>
          </a:xfrm>
        </p:spPr>
        <p:txBody>
          <a:bodyPr vert="horz" lIns="91440" tIns="45720" rIns="91440" bIns="45720" rtlCol="0" anchor="t">
            <a:normAutofit/>
          </a:bodyPr>
          <a:lstStyle/>
          <a:p>
            <a:pPr marL="0" indent="0">
              <a:buNone/>
            </a:pPr>
            <a:r>
              <a:rPr lang="en-US">
                <a:solidFill>
                  <a:schemeClr val="tx1">
                    <a:lumMod val="75000"/>
                    <a:lumOff val="25000"/>
                  </a:schemeClr>
                </a:solidFill>
              </a:rPr>
              <a:t>By the end of today’s session, participants will be able to:</a:t>
            </a:r>
          </a:p>
          <a:p>
            <a:pPr marL="0" indent="0">
              <a:buNone/>
            </a:pPr>
            <a:endParaRPr lang="en-US">
              <a:solidFill>
                <a:schemeClr val="tx1">
                  <a:lumMod val="75000"/>
                  <a:lumOff val="25000"/>
                </a:schemeClr>
              </a:solidFill>
            </a:endParaRPr>
          </a:p>
          <a:p>
            <a:pPr marL="0" indent="0">
              <a:buNone/>
            </a:pPr>
            <a:r>
              <a:rPr lang="en-US" b="1">
                <a:solidFill>
                  <a:schemeClr val="tx1">
                    <a:lumMod val="75000"/>
                    <a:lumOff val="25000"/>
                  </a:schemeClr>
                </a:solidFill>
              </a:rPr>
              <a:t>Describe </a:t>
            </a:r>
            <a:r>
              <a:rPr lang="en-US">
                <a:solidFill>
                  <a:schemeClr val="tx1">
                    <a:lumMod val="75000"/>
                    <a:lumOff val="25000"/>
                  </a:schemeClr>
                </a:solidFill>
              </a:rPr>
              <a:t>the relevant conduct analysis that applies for offenses involving child pornography;</a:t>
            </a:r>
          </a:p>
          <a:p>
            <a:pPr marL="0" indent="0">
              <a:buNone/>
            </a:pPr>
            <a:endParaRPr lang="en-US">
              <a:solidFill>
                <a:schemeClr val="tx1">
                  <a:lumMod val="75000"/>
                  <a:lumOff val="25000"/>
                </a:schemeClr>
              </a:solidFill>
            </a:endParaRPr>
          </a:p>
          <a:p>
            <a:pPr marL="0" indent="0">
              <a:buNone/>
            </a:pPr>
            <a:r>
              <a:rPr lang="en-US" b="1">
                <a:solidFill>
                  <a:schemeClr val="tx1">
                    <a:lumMod val="75000"/>
                    <a:lumOff val="25000"/>
                  </a:schemeClr>
                </a:solidFill>
              </a:rPr>
              <a:t>Apply</a:t>
            </a:r>
            <a:r>
              <a:rPr lang="en-US">
                <a:solidFill>
                  <a:schemeClr val="tx1">
                    <a:lumMod val="75000"/>
                    <a:lumOff val="25000"/>
                  </a:schemeClr>
                </a:solidFill>
              </a:rPr>
              <a:t> certain Specific Offense Characteristics (SOCs) correctly; and</a:t>
            </a:r>
          </a:p>
          <a:p>
            <a:pPr marL="0" indent="0">
              <a:buNone/>
            </a:pPr>
            <a:endParaRPr lang="en-US">
              <a:solidFill>
                <a:schemeClr val="tx1">
                  <a:lumMod val="75000"/>
                  <a:lumOff val="25000"/>
                </a:schemeClr>
              </a:solidFill>
            </a:endParaRPr>
          </a:p>
          <a:p>
            <a:pPr marL="0" indent="0">
              <a:buNone/>
            </a:pPr>
            <a:r>
              <a:rPr lang="en-US" b="1">
                <a:solidFill>
                  <a:schemeClr val="tx1">
                    <a:lumMod val="75000"/>
                    <a:lumOff val="25000"/>
                  </a:schemeClr>
                </a:solidFill>
              </a:rPr>
              <a:t>Apply</a:t>
            </a:r>
            <a:r>
              <a:rPr lang="en-US">
                <a:solidFill>
                  <a:schemeClr val="tx1">
                    <a:lumMod val="75000"/>
                    <a:lumOff val="25000"/>
                  </a:schemeClr>
                </a:solidFill>
              </a:rPr>
              <a:t> the Special Instructions correctly.</a:t>
            </a:r>
          </a:p>
          <a:p>
            <a:pPr marL="0" indent="0">
              <a:buNone/>
            </a:pPr>
            <a:endParaRPr lang="en-US"/>
          </a:p>
          <a:p>
            <a:pPr marL="0" indent="0">
              <a:buNone/>
            </a:pPr>
            <a:endParaRPr lang="en-US"/>
          </a:p>
          <a:p>
            <a:pPr marL="0" indent="0">
              <a:buNone/>
            </a:pPr>
            <a:endParaRPr lang="en-US"/>
          </a:p>
          <a:p>
            <a:endParaRPr lang="en-US"/>
          </a:p>
        </p:txBody>
      </p:sp>
    </p:spTree>
    <p:custDataLst>
      <p:tags r:id="rId1"/>
    </p:custDataLst>
    <p:extLst>
      <p:ext uri="{BB962C8B-B14F-4D97-AF65-F5344CB8AC3E}">
        <p14:creationId xmlns:p14="http://schemas.microsoft.com/office/powerpoint/2010/main" val="128678092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5896-8734-4C40-89CE-F64A73854D9E}"/>
              </a:ext>
            </a:extLst>
          </p:cNvPr>
          <p:cNvSpPr>
            <a:spLocks noGrp="1"/>
          </p:cNvSpPr>
          <p:nvPr>
            <p:ph type="title"/>
            <p:custDataLst>
              <p:tags r:id="rId2"/>
            </p:custDataLst>
          </p:nvPr>
        </p:nvSpPr>
        <p:spPr/>
        <p:txBody>
          <a:bodyPr/>
          <a:lstStyle/>
          <a:p>
            <a:r>
              <a:rPr lang="en-US" b="1">
                <a:solidFill>
                  <a:schemeClr val="tx1">
                    <a:lumMod val="75000"/>
                    <a:lumOff val="25000"/>
                  </a:schemeClr>
                </a:solidFill>
              </a:rPr>
              <a:t>What if Offense Involves Production?</a:t>
            </a:r>
          </a:p>
        </p:txBody>
      </p:sp>
      <p:sp>
        <p:nvSpPr>
          <p:cNvPr id="3" name="Text Placeholder 2">
            <a:extLst>
              <a:ext uri="{FF2B5EF4-FFF2-40B4-BE49-F238E27FC236}">
                <a16:creationId xmlns:a16="http://schemas.microsoft.com/office/drawing/2014/main" id="{DB352A15-3996-4C6E-AD7F-322C59A9100F}"/>
              </a:ext>
            </a:extLst>
          </p:cNvPr>
          <p:cNvSpPr>
            <a:spLocks noGrp="1"/>
          </p:cNvSpPr>
          <p:nvPr>
            <p:ph type="body" sz="quarter" idx="10"/>
            <p:custDataLst>
              <p:tags r:id="rId3"/>
            </p:custDataLst>
          </p:nvPr>
        </p:nvSpPr>
        <p:spPr>
          <a:xfrm>
            <a:off x="823566" y="1979156"/>
            <a:ext cx="10530234" cy="1191605"/>
          </a:xfrm>
        </p:spPr>
        <p:txBody>
          <a:bodyPr>
            <a:noAutofit/>
          </a:bodyPr>
          <a:lstStyle/>
          <a:p>
            <a:pPr marL="0" indent="0">
              <a:buNone/>
            </a:pPr>
            <a:r>
              <a:rPr lang="en-US" sz="3600" dirty="0">
                <a:solidFill>
                  <a:schemeClr val="tx1">
                    <a:lumMod val="75000"/>
                    <a:lumOff val="25000"/>
                  </a:schemeClr>
                </a:solidFill>
              </a:rPr>
              <a:t>Cross Reference to §2G2.1 (Production)</a:t>
            </a:r>
          </a:p>
          <a:p>
            <a:pPr marL="0" indent="0">
              <a:buNone/>
            </a:pPr>
            <a:endParaRPr lang="en-US" sz="3600" dirty="0">
              <a:solidFill>
                <a:schemeClr val="tx1">
                  <a:lumMod val="75000"/>
                  <a:lumOff val="25000"/>
                </a:schemeClr>
              </a:solidFill>
            </a:endParaRPr>
          </a:p>
          <a:p>
            <a:pPr marL="0" indent="0">
              <a:buNone/>
            </a:pPr>
            <a:r>
              <a:rPr lang="en-US" sz="3600" dirty="0">
                <a:solidFill>
                  <a:schemeClr val="tx1">
                    <a:lumMod val="75000"/>
                    <a:lumOff val="25000"/>
                  </a:schemeClr>
                </a:solidFill>
              </a:rPr>
              <a:t>Relevant conduct determination</a:t>
            </a:r>
          </a:p>
        </p:txBody>
      </p:sp>
    </p:spTree>
    <p:custDataLst>
      <p:tags r:id="rId1"/>
    </p:custDataLst>
    <p:extLst>
      <p:ext uri="{BB962C8B-B14F-4D97-AF65-F5344CB8AC3E}">
        <p14:creationId xmlns:p14="http://schemas.microsoft.com/office/powerpoint/2010/main" val="1933877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668A-3E27-47C3-A2EA-53B48BCA61CE}"/>
              </a:ext>
            </a:extLst>
          </p:cNvPr>
          <p:cNvSpPr>
            <a:spLocks noGrp="1"/>
          </p:cNvSpPr>
          <p:nvPr>
            <p:ph type="ctrTitle"/>
            <p:custDataLst>
              <p:tags r:id="rId2"/>
            </p:custDataLst>
          </p:nvPr>
        </p:nvSpPr>
        <p:spPr>
          <a:xfrm>
            <a:off x="106137" y="2195022"/>
            <a:ext cx="12192000" cy="958971"/>
          </a:xfrm>
        </p:spPr>
        <p:txBody>
          <a:bodyPr>
            <a:normAutofit/>
          </a:bodyPr>
          <a:lstStyle/>
          <a:p>
            <a:r>
              <a:rPr lang="en-US" b="1">
                <a:solidFill>
                  <a:schemeClr val="tx1">
                    <a:lumMod val="75000"/>
                    <a:lumOff val="25000"/>
                  </a:schemeClr>
                </a:solidFill>
              </a:rPr>
              <a:t>§2G2.1</a:t>
            </a:r>
          </a:p>
        </p:txBody>
      </p:sp>
    </p:spTree>
    <p:custDataLst>
      <p:tags r:id="rId1"/>
    </p:custDataLst>
    <p:extLst>
      <p:ext uri="{BB962C8B-B14F-4D97-AF65-F5344CB8AC3E}">
        <p14:creationId xmlns:p14="http://schemas.microsoft.com/office/powerpoint/2010/main" val="14486492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0392-B036-4499-B1C5-86FEBE5D49EE}"/>
              </a:ext>
            </a:extLst>
          </p:cNvPr>
          <p:cNvSpPr>
            <a:spLocks noGrp="1"/>
          </p:cNvSpPr>
          <p:nvPr>
            <p:ph type="title"/>
            <p:custDataLst>
              <p:tags r:id="rId2"/>
            </p:custDataLst>
          </p:nvPr>
        </p:nvSpPr>
        <p:spPr>
          <a:xfrm>
            <a:off x="838200" y="264764"/>
            <a:ext cx="10515600" cy="1325563"/>
          </a:xfrm>
        </p:spPr>
        <p:txBody>
          <a:bodyPr/>
          <a:lstStyle/>
          <a:p>
            <a:r>
              <a:rPr lang="en-US" b="1" dirty="0">
                <a:solidFill>
                  <a:schemeClr val="tx1">
                    <a:lumMod val="75000"/>
                    <a:lumOff val="25000"/>
                  </a:schemeClr>
                </a:solidFill>
              </a:rPr>
              <a:t>§2G2.1: Production Common SOCs</a:t>
            </a:r>
          </a:p>
        </p:txBody>
      </p:sp>
      <p:sp>
        <p:nvSpPr>
          <p:cNvPr id="4" name="Rectangle 3">
            <a:extLst>
              <a:ext uri="{FF2B5EF4-FFF2-40B4-BE49-F238E27FC236}">
                <a16:creationId xmlns:a16="http://schemas.microsoft.com/office/drawing/2014/main" id="{35EA4524-6A89-4296-8B7B-22DF16E4B71D}"/>
              </a:ext>
            </a:extLst>
          </p:cNvPr>
          <p:cNvSpPr>
            <a:spLocks noGrp="1" noChangeArrowheads="1"/>
          </p:cNvSpPr>
          <p:nvPr>
            <p:ph type="body" sz="quarter" idx="10"/>
            <p:custDataLst>
              <p:tags r:id="rId3"/>
            </p:custDataLst>
          </p:nvPr>
        </p:nvSpPr>
        <p:spPr>
          <a:xfrm>
            <a:off x="658519" y="1590327"/>
            <a:ext cx="10518123" cy="4706465"/>
          </a:xfrm>
        </p:spPr>
        <p:txBody>
          <a:bodyPr>
            <a:noAutofit/>
          </a:bodyPr>
          <a:lstStyle/>
          <a:p>
            <a:pPr marL="457200" lvl="1" indent="0">
              <a:lnSpc>
                <a:spcPct val="150000"/>
              </a:lnSpc>
              <a:buNone/>
            </a:pPr>
            <a:r>
              <a:rPr lang="en-US" sz="2800" b="1" dirty="0">
                <a:solidFill>
                  <a:srgbClr val="A12332"/>
                </a:solidFill>
                <a:latin typeface="Calibri" panose="020F0502020204030204" pitchFamily="34" charset="0"/>
                <a:cs typeface="Calibri" panose="020F0502020204030204" pitchFamily="34" charset="0"/>
              </a:rPr>
              <a:t>(b)(1)(A) – Age of victim – Under 12 – 42%</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a:p>
            <a:pPr marL="457200" lvl="1" indent="0" eaLnBrk="1" hangingPunct="1">
              <a:lnSpc>
                <a:spcPct val="150000"/>
              </a:lnSpc>
              <a:buNone/>
            </a:pPr>
            <a:r>
              <a:rPr lang="en-US" sz="2800" b="1" dirty="0">
                <a:solidFill>
                  <a:srgbClr val="A12332"/>
                </a:solidFill>
                <a:latin typeface="Calibri" panose="020F0502020204030204" pitchFamily="34" charset="0"/>
                <a:cs typeface="Calibri" panose="020F0502020204030204" pitchFamily="34" charset="0"/>
              </a:rPr>
              <a:t>(b)(1)(B) – Victim between 12 and 16 – 43.9%</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marL="457200" lvl="1" indent="0" eaLnBrk="1" hangingPunct="1">
              <a:lnSpc>
                <a:spcPct val="150000"/>
              </a:lnSpc>
              <a:buNone/>
            </a:pPr>
            <a:r>
              <a:rPr lang="en-US" sz="2800" b="1" dirty="0">
                <a:solidFill>
                  <a:srgbClr val="A12332"/>
                </a:solidFill>
                <a:latin typeface="Calibri" panose="020F0502020204030204" pitchFamily="34" charset="0"/>
                <a:cs typeface="Calibri" panose="020F0502020204030204" pitchFamily="34" charset="0"/>
              </a:rPr>
              <a:t>(b)(2)(A) – Sex act or sexual contact – 59.4%</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marL="457200" lvl="1" indent="0" eaLnBrk="1" hangingPunct="1">
              <a:lnSpc>
                <a:spcPct val="150000"/>
              </a:lnSpc>
              <a:buNone/>
            </a:pPr>
            <a:r>
              <a:rPr lang="en-US" sz="2800" dirty="0">
                <a:solidFill>
                  <a:schemeClr val="tx1">
                    <a:lumMod val="75000"/>
                    <a:lumOff val="25000"/>
                  </a:schemeClr>
                </a:solidFill>
                <a:latin typeface="Calibri" panose="020F0502020204030204" pitchFamily="34" charset="0"/>
                <a:cs typeface="Calibri" panose="020F0502020204030204" pitchFamily="34" charset="0"/>
              </a:rPr>
              <a:t>(b)(3) – Distribution – 31.2%</a:t>
            </a:r>
          </a:p>
          <a:p>
            <a:pPr marL="457200" lvl="1" indent="0" eaLnBrk="1" hangingPunct="1">
              <a:lnSpc>
                <a:spcPct val="150000"/>
              </a:lnSpc>
              <a:buNone/>
            </a:pPr>
            <a:r>
              <a:rPr lang="en-US" sz="2800" dirty="0">
                <a:solidFill>
                  <a:schemeClr val="tx1">
                    <a:lumMod val="75000"/>
                    <a:lumOff val="25000"/>
                  </a:schemeClr>
                </a:solidFill>
                <a:latin typeface="Calibri" panose="020F0502020204030204" pitchFamily="34" charset="0"/>
                <a:cs typeface="Calibri" panose="020F0502020204030204" pitchFamily="34" charset="0"/>
              </a:rPr>
              <a:t>(b)(4)(A) – S/M enhancement – 13.6%</a:t>
            </a:r>
          </a:p>
          <a:p>
            <a:pPr marL="457200" lvl="1" indent="0" eaLnBrk="1" hangingPunct="1">
              <a:lnSpc>
                <a:spcPct val="150000"/>
              </a:lnSpc>
              <a:buNone/>
            </a:pPr>
            <a:r>
              <a:rPr lang="en-US" sz="2800" b="1" dirty="0">
                <a:solidFill>
                  <a:srgbClr val="A12332"/>
                </a:solidFill>
                <a:latin typeface="Calibri" panose="020F0502020204030204" pitchFamily="34" charset="0"/>
                <a:cs typeface="Calibri" panose="020F0502020204030204" pitchFamily="34" charset="0"/>
              </a:rPr>
              <a:t>(b)(5) – Victim in care or custody of defendant – 44.8%</a:t>
            </a:r>
          </a:p>
          <a:p>
            <a:pPr marL="457200" lvl="1" indent="0" eaLnBrk="1" hangingPunct="1">
              <a:lnSpc>
                <a:spcPct val="90000"/>
              </a:lnSpc>
              <a:buNone/>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eaLnBrk="1" hangingPunct="1">
              <a:lnSpc>
                <a:spcPct val="90000"/>
              </a:lnSpc>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marL="0" indent="0" eaLnBrk="1" hangingPunct="1">
              <a:lnSpc>
                <a:spcPct val="90000"/>
              </a:lnSpc>
              <a:buNone/>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575041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3E15-FF5D-474F-85AE-818C1E0BA30D}"/>
              </a:ext>
            </a:extLst>
          </p:cNvPr>
          <p:cNvSpPr>
            <a:spLocks noGrp="1"/>
          </p:cNvSpPr>
          <p:nvPr>
            <p:ph type="title"/>
            <p:custDataLst>
              <p:tags r:id="rId2"/>
            </p:custDataLst>
          </p:nvPr>
        </p:nvSpPr>
        <p:spPr/>
        <p:txBody>
          <a:bodyPr/>
          <a:lstStyle/>
          <a:p>
            <a:r>
              <a:rPr lang="en-US" b="1" dirty="0">
                <a:solidFill>
                  <a:schemeClr val="tx1">
                    <a:lumMod val="75000"/>
                    <a:lumOff val="25000"/>
                  </a:schemeClr>
                </a:solidFill>
              </a:rPr>
              <a:t>Federal Sentencing – Production Offenses</a:t>
            </a:r>
          </a:p>
        </p:txBody>
      </p:sp>
      <p:sp>
        <p:nvSpPr>
          <p:cNvPr id="7" name="Rectangle 3">
            <a:extLst>
              <a:ext uri="{FF2B5EF4-FFF2-40B4-BE49-F238E27FC236}">
                <a16:creationId xmlns:a16="http://schemas.microsoft.com/office/drawing/2014/main" id="{84A1EE36-D5F9-42F9-8C2F-519DA44339B8}"/>
              </a:ext>
            </a:extLst>
          </p:cNvPr>
          <p:cNvSpPr>
            <a:spLocks noGrp="1" noChangeArrowheads="1"/>
          </p:cNvSpPr>
          <p:nvPr>
            <p:ph type="body" sz="quarter" idx="10"/>
            <p:custDataLst>
              <p:tags r:id="rId3"/>
            </p:custDataLst>
          </p:nvPr>
        </p:nvSpPr>
        <p:spPr>
          <a:xfrm>
            <a:off x="5078447" y="2779763"/>
            <a:ext cx="3374509" cy="2624037"/>
          </a:xfrm>
        </p:spPr>
        <p:txBody>
          <a:bodyPr>
            <a:noAutofit/>
          </a:bodyPr>
          <a:lstStyle/>
          <a:p>
            <a:pPr marL="0" indent="0" eaLnBrk="1" hangingPunct="1">
              <a:lnSpc>
                <a:spcPct val="90000"/>
              </a:lnSpc>
              <a:spcBef>
                <a:spcPts val="2400"/>
              </a:spcBef>
              <a:buNone/>
            </a:pPr>
            <a:r>
              <a:rPr lang="en-US" sz="3600" b="1" dirty="0">
                <a:solidFill>
                  <a:srgbClr val="A12332"/>
                </a:solidFill>
              </a:rPr>
              <a:t>Proximity</a:t>
            </a:r>
          </a:p>
          <a:p>
            <a:pPr marL="0" indent="0" eaLnBrk="1" hangingPunct="1">
              <a:lnSpc>
                <a:spcPct val="90000"/>
              </a:lnSpc>
              <a:spcBef>
                <a:spcPts val="2400"/>
              </a:spcBef>
              <a:buNone/>
            </a:pPr>
            <a:r>
              <a:rPr lang="en-US" sz="3600" b="1" dirty="0">
                <a:solidFill>
                  <a:srgbClr val="A12332"/>
                </a:solidFill>
              </a:rPr>
              <a:t>Participation</a:t>
            </a:r>
          </a:p>
          <a:p>
            <a:pPr marL="0" indent="0" eaLnBrk="1" hangingPunct="1">
              <a:lnSpc>
                <a:spcPct val="90000"/>
              </a:lnSpc>
              <a:spcBef>
                <a:spcPts val="2400"/>
              </a:spcBef>
              <a:buNone/>
            </a:pPr>
            <a:r>
              <a:rPr lang="en-US" sz="3600" b="1" dirty="0">
                <a:solidFill>
                  <a:srgbClr val="A12332"/>
                </a:solidFill>
              </a:rPr>
              <a:t>Propensity</a:t>
            </a:r>
          </a:p>
        </p:txBody>
      </p:sp>
      <p:pic>
        <p:nvPicPr>
          <p:cNvPr id="4" name="Picture 3">
            <a:extLst>
              <a:ext uri="{FF2B5EF4-FFF2-40B4-BE49-F238E27FC236}">
                <a16:creationId xmlns:a16="http://schemas.microsoft.com/office/drawing/2014/main" id="{7CE2A457-2C42-4922-94A7-EE060DCDFC0A}"/>
              </a:ext>
            </a:extLst>
          </p:cNvPr>
          <p:cNvPicPr>
            <a:picLocks noChangeAspect="1"/>
          </p:cNvPicPr>
          <p:nvPr/>
        </p:nvPicPr>
        <p:blipFill>
          <a:blip r:embed="rId6"/>
          <a:stretch>
            <a:fillRect/>
          </a:stretch>
        </p:blipFill>
        <p:spPr>
          <a:xfrm>
            <a:off x="1353981" y="1690688"/>
            <a:ext cx="3399778" cy="4802186"/>
          </a:xfrm>
          <a:prstGeom prst="rect">
            <a:avLst/>
          </a:prstGeom>
        </p:spPr>
      </p:pic>
    </p:spTree>
    <p:custDataLst>
      <p:tags r:id="rId1"/>
    </p:custDataLst>
    <p:extLst>
      <p:ext uri="{BB962C8B-B14F-4D97-AF65-F5344CB8AC3E}">
        <p14:creationId xmlns:p14="http://schemas.microsoft.com/office/powerpoint/2010/main" val="20713529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111C-18C6-4639-9706-B3EBA29DE61C}"/>
              </a:ext>
            </a:extLst>
          </p:cNvPr>
          <p:cNvSpPr>
            <a:spLocks noGrp="1"/>
          </p:cNvSpPr>
          <p:nvPr>
            <p:ph type="title"/>
            <p:custDataLst>
              <p:tags r:id="rId2"/>
            </p:custDataLst>
          </p:nvPr>
        </p:nvSpPr>
        <p:spPr>
          <a:xfrm>
            <a:off x="2029498" y="129234"/>
            <a:ext cx="8133004" cy="2123828"/>
          </a:xfrm>
        </p:spPr>
        <p:txBody>
          <a:bodyPr/>
          <a:lstStyle/>
          <a:p>
            <a:r>
              <a:rPr lang="en-US" b="1">
                <a:solidFill>
                  <a:schemeClr val="tx1">
                    <a:lumMod val="75000"/>
                    <a:lumOff val="25000"/>
                  </a:schemeClr>
                </a:solidFill>
              </a:rPr>
              <a:t>Offenses excluded at §3D1.2(d)</a:t>
            </a:r>
            <a:br>
              <a:rPr lang="en-US" b="1"/>
            </a:br>
            <a:r>
              <a:rPr lang="en-US" sz="3200" b="1">
                <a:solidFill>
                  <a:srgbClr val="A12332"/>
                </a:solidFill>
              </a:rPr>
              <a:t>“Expanded Relevant Conduct does not apply”</a:t>
            </a:r>
            <a:endParaRPr lang="en-US" b="1">
              <a:solidFill>
                <a:srgbClr val="A12332"/>
              </a:solidFill>
            </a:endParaRPr>
          </a:p>
        </p:txBody>
      </p:sp>
      <p:sp>
        <p:nvSpPr>
          <p:cNvPr id="3" name="Text Placeholder 2">
            <a:extLst>
              <a:ext uri="{FF2B5EF4-FFF2-40B4-BE49-F238E27FC236}">
                <a16:creationId xmlns:a16="http://schemas.microsoft.com/office/drawing/2014/main" id="{C3961EA7-C4BF-4ED8-9583-6BD646657243}"/>
              </a:ext>
            </a:extLst>
          </p:cNvPr>
          <p:cNvSpPr>
            <a:spLocks noGrp="1"/>
          </p:cNvSpPr>
          <p:nvPr>
            <p:ph type="body" sz="quarter" idx="10"/>
            <p:custDataLst>
              <p:tags r:id="rId3"/>
            </p:custDataLst>
          </p:nvPr>
        </p:nvSpPr>
        <p:spPr>
          <a:xfrm>
            <a:off x="6623487" y="2679110"/>
            <a:ext cx="5913003" cy="3429489"/>
          </a:xfrm>
        </p:spPr>
        <p:txBody>
          <a:bodyPr>
            <a:normAutofit/>
          </a:bodyPr>
          <a:lstStyle/>
          <a:p>
            <a:r>
              <a:rPr lang="en-US" sz="3600">
                <a:solidFill>
                  <a:schemeClr val="tx1">
                    <a:lumMod val="75000"/>
                    <a:lumOff val="25000"/>
                  </a:schemeClr>
                </a:solidFill>
              </a:rPr>
              <a:t>Extortion</a:t>
            </a:r>
          </a:p>
          <a:p>
            <a:r>
              <a:rPr lang="en-US" sz="3600">
                <a:solidFill>
                  <a:schemeClr val="tx1">
                    <a:lumMod val="75000"/>
                    <a:lumOff val="25000"/>
                  </a:schemeClr>
                </a:solidFill>
              </a:rPr>
              <a:t>Blackmail</a:t>
            </a:r>
          </a:p>
          <a:p>
            <a:r>
              <a:rPr lang="en-US" sz="3600">
                <a:solidFill>
                  <a:schemeClr val="tx1">
                    <a:lumMod val="75000"/>
                    <a:lumOff val="25000"/>
                  </a:schemeClr>
                </a:solidFill>
              </a:rPr>
              <a:t>Burglary</a:t>
            </a:r>
          </a:p>
          <a:p>
            <a:r>
              <a:rPr lang="en-US" sz="3600" b="1">
                <a:solidFill>
                  <a:schemeClr val="accent1"/>
                </a:solidFill>
              </a:rPr>
              <a:t>Production of Child Pornography</a:t>
            </a:r>
          </a:p>
        </p:txBody>
      </p:sp>
      <p:sp>
        <p:nvSpPr>
          <p:cNvPr id="4" name="Text Placeholder 2">
            <a:extLst>
              <a:ext uri="{FF2B5EF4-FFF2-40B4-BE49-F238E27FC236}">
                <a16:creationId xmlns:a16="http://schemas.microsoft.com/office/drawing/2014/main" id="{670B3B85-6544-404E-BFC4-C1C6DF922569}"/>
              </a:ext>
            </a:extLst>
          </p:cNvPr>
          <p:cNvSpPr txBox="1"/>
          <p:nvPr>
            <p:custDataLst>
              <p:tags r:id="rId4"/>
            </p:custDataLst>
          </p:nvPr>
        </p:nvSpPr>
        <p:spPr>
          <a:xfrm>
            <a:off x="1378497" y="2566342"/>
            <a:ext cx="6883881" cy="35422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ct val="0"/>
              </a:spcAft>
              <a:buClrTx/>
              <a:buSzTx/>
              <a:buFont typeface="Arial" panose="020B0604020202020204" pitchFamily="34" charset="0"/>
              <a:buChar char="•"/>
              <a:defRPr/>
            </a:pPr>
            <a:r>
              <a:rPr kumimoji="0" lang="en-US" sz="3600" b="0" i="0" u="none" strike="noStrike" kern="1200" cap="none" spc="0" normalizeH="0" baseline="0" noProof="0">
                <a:ln>
                  <a:noFill/>
                </a:ln>
                <a:solidFill>
                  <a:schemeClr val="tx1">
                    <a:lumMod val="75000"/>
                    <a:lumOff val="25000"/>
                  </a:schemeClr>
                </a:solidFill>
                <a:effectLst/>
                <a:uLnTx/>
                <a:uFillTx/>
                <a:latin typeface="Calibri"/>
                <a:ea typeface="+mn-ea"/>
                <a:cs typeface="+mn-cs"/>
              </a:rPr>
              <a:t>Robbery</a:t>
            </a:r>
          </a:p>
          <a:p>
            <a:pPr marL="228600" marR="0" lvl="0" indent="-228600" algn="l" defTabSz="914400" rtl="0" eaLnBrk="1" fontAlgn="auto" latinLnBrk="0" hangingPunct="1">
              <a:lnSpc>
                <a:spcPct val="100000"/>
              </a:lnSpc>
              <a:spcBef>
                <a:spcPts val="1000"/>
              </a:spcBef>
              <a:spcAft>
                <a:spcPct val="0"/>
              </a:spcAft>
              <a:buClrTx/>
              <a:buSzTx/>
              <a:buFont typeface="Arial" panose="020B0604020202020204" pitchFamily="34" charset="0"/>
              <a:buChar char="•"/>
              <a:defRPr/>
            </a:pPr>
            <a:r>
              <a:rPr kumimoji="0" lang="en-US" sz="3600" b="0" i="0" u="none" strike="noStrike" kern="1200" cap="none" spc="0" normalizeH="0" baseline="0" noProof="0">
                <a:ln>
                  <a:noFill/>
                </a:ln>
                <a:solidFill>
                  <a:schemeClr val="tx1">
                    <a:lumMod val="75000"/>
                    <a:lumOff val="25000"/>
                  </a:schemeClr>
                </a:solidFill>
                <a:effectLst/>
                <a:uLnTx/>
                <a:uFillTx/>
                <a:latin typeface="Calibri"/>
                <a:ea typeface="+mn-ea"/>
                <a:cs typeface="+mn-cs"/>
              </a:rPr>
              <a:t>Assault</a:t>
            </a:r>
          </a:p>
          <a:p>
            <a:pPr marL="228600" marR="0" lvl="0" indent="-228600" algn="l" defTabSz="914400" rtl="0" eaLnBrk="1" fontAlgn="auto" latinLnBrk="0" hangingPunct="1">
              <a:lnSpc>
                <a:spcPct val="100000"/>
              </a:lnSpc>
              <a:spcBef>
                <a:spcPts val="1000"/>
              </a:spcBef>
              <a:spcAft>
                <a:spcPct val="0"/>
              </a:spcAft>
              <a:buClrTx/>
              <a:buSzTx/>
              <a:buFont typeface="Arial" panose="020B0604020202020204" pitchFamily="34" charset="0"/>
              <a:buChar char="•"/>
              <a:defRPr/>
            </a:pPr>
            <a:r>
              <a:rPr kumimoji="0" lang="en-US" sz="3600" b="0" i="0" u="none" strike="noStrike" kern="1200" cap="none" spc="0" normalizeH="0" baseline="0" noProof="0">
                <a:ln>
                  <a:noFill/>
                </a:ln>
                <a:solidFill>
                  <a:schemeClr val="tx1">
                    <a:lumMod val="75000"/>
                    <a:lumOff val="25000"/>
                  </a:schemeClr>
                </a:solidFill>
                <a:effectLst/>
                <a:uLnTx/>
                <a:uFillTx/>
                <a:latin typeface="Calibri"/>
                <a:ea typeface="+mn-ea"/>
                <a:cs typeface="+mn-cs"/>
              </a:rPr>
              <a:t>Murder</a:t>
            </a:r>
          </a:p>
          <a:p>
            <a:pPr marL="228600" marR="0" lvl="0" indent="-228600" algn="l" defTabSz="914400" rtl="0" eaLnBrk="1" fontAlgn="auto" latinLnBrk="0" hangingPunct="1">
              <a:lnSpc>
                <a:spcPct val="100000"/>
              </a:lnSpc>
              <a:spcBef>
                <a:spcPts val="1000"/>
              </a:spcBef>
              <a:spcAft>
                <a:spcPct val="0"/>
              </a:spcAft>
              <a:buClrTx/>
              <a:buSzTx/>
              <a:buFont typeface="Arial" panose="020B0604020202020204" pitchFamily="34" charset="0"/>
              <a:buChar char="•"/>
              <a:defRPr/>
            </a:pPr>
            <a:r>
              <a:rPr kumimoji="0" lang="en-US" sz="3600" b="0" i="0" u="none" strike="noStrike" kern="1200" cap="none" spc="0" normalizeH="0" baseline="0" noProof="0">
                <a:ln>
                  <a:noFill/>
                </a:ln>
                <a:solidFill>
                  <a:schemeClr val="tx1">
                    <a:lumMod val="75000"/>
                    <a:lumOff val="25000"/>
                  </a:schemeClr>
                </a:solidFill>
                <a:effectLst/>
                <a:uLnTx/>
                <a:uFillTx/>
                <a:latin typeface="Calibri"/>
                <a:ea typeface="+mn-ea"/>
                <a:cs typeface="+mn-cs"/>
              </a:rPr>
              <a:t>Kidnapping</a:t>
            </a:r>
          </a:p>
          <a:p>
            <a:pPr marL="228600" marR="0" lvl="0" indent="-228600" algn="l" defTabSz="914400" rtl="0" eaLnBrk="1" fontAlgn="auto" latinLnBrk="0" hangingPunct="1">
              <a:lnSpc>
                <a:spcPct val="100000"/>
              </a:lnSpc>
              <a:spcBef>
                <a:spcPts val="1000"/>
              </a:spcBef>
              <a:spcAft>
                <a:spcPct val="0"/>
              </a:spcAft>
              <a:buClrTx/>
              <a:buSzTx/>
              <a:buFont typeface="Arial" panose="020B0604020202020204" pitchFamily="34" charset="0"/>
              <a:buChar char="•"/>
              <a:defRPr/>
            </a:pPr>
            <a:r>
              <a:rPr kumimoji="0" lang="en-US" sz="3600" b="0" i="0" u="none" strike="noStrike" kern="1200" cap="none" spc="0" normalizeH="0" baseline="0" noProof="0">
                <a:ln>
                  <a:noFill/>
                </a:ln>
                <a:solidFill>
                  <a:schemeClr val="tx1">
                    <a:lumMod val="75000"/>
                    <a:lumOff val="25000"/>
                  </a:schemeClr>
                </a:solidFill>
                <a:effectLst/>
                <a:uLnTx/>
                <a:uFillTx/>
                <a:latin typeface="Calibri"/>
                <a:ea typeface="+mn-ea"/>
                <a:cs typeface="+mn-cs"/>
              </a:rPr>
              <a:t>Criminal Sexual Abuse</a:t>
            </a:r>
          </a:p>
          <a:p>
            <a:pPr marL="228600" marR="0" lvl="0" indent="-228600" algn="l" defTabSz="914400" rtl="0" eaLnBrk="1" fontAlgn="auto" latinLnBrk="0" hangingPunct="1">
              <a:lnSpc>
                <a:spcPct val="100000"/>
              </a:lnSpc>
              <a:spcBef>
                <a:spcPts val="1000"/>
              </a:spcBef>
              <a:spcAft>
                <a:spcPct val="0"/>
              </a:spcAft>
              <a:buClrTx/>
              <a:buSzTx/>
              <a:buFont typeface="Arial" panose="020B0604020202020204" pitchFamily="34" charset="0"/>
              <a:buChar char="•"/>
              <a:defRPr/>
            </a:pPr>
            <a:endParaRPr kumimoji="0" lang="en-US" sz="28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031120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BFA2-7AA7-4F54-8ECA-25A3680CD09F}"/>
              </a:ext>
            </a:extLst>
          </p:cNvPr>
          <p:cNvSpPr>
            <a:spLocks noGrp="1"/>
          </p:cNvSpPr>
          <p:nvPr>
            <p:ph type="title"/>
            <p:custDataLst>
              <p:tags r:id="rId2"/>
            </p:custDataLst>
          </p:nvPr>
        </p:nvSpPr>
        <p:spPr>
          <a:xfrm>
            <a:off x="838200" y="274320"/>
            <a:ext cx="10515600" cy="1325563"/>
          </a:xfrm>
        </p:spPr>
        <p:txBody>
          <a:bodyPr>
            <a:normAutofit/>
          </a:bodyPr>
          <a:lstStyle/>
          <a:p>
            <a:pPr algn="ctr"/>
            <a:r>
              <a:rPr lang="en-US" sz="4000" b="1">
                <a:solidFill>
                  <a:schemeClr val="tx1">
                    <a:lumMod val="75000"/>
                    <a:lumOff val="25000"/>
                  </a:schemeClr>
                </a:solidFill>
                <a:latin typeface="+mn-lt"/>
              </a:rPr>
              <a:t>§1B1.3 Analysis</a:t>
            </a:r>
            <a:endParaRPr lang="en-US" sz="2800" b="1">
              <a:solidFill>
                <a:schemeClr val="tx1">
                  <a:lumMod val="75000"/>
                  <a:lumOff val="25000"/>
                </a:schemeClr>
              </a:solidFill>
              <a:latin typeface="+mn-lt"/>
            </a:endParaRPr>
          </a:p>
        </p:txBody>
      </p:sp>
      <p:sp>
        <p:nvSpPr>
          <p:cNvPr id="6" name="Rectangle 3">
            <a:extLst>
              <a:ext uri="{FF2B5EF4-FFF2-40B4-BE49-F238E27FC236}">
                <a16:creationId xmlns:a16="http://schemas.microsoft.com/office/drawing/2014/main" id="{DC081A7D-08C9-4D2E-A9AE-7A60BE4D2E6C}"/>
              </a:ext>
            </a:extLst>
          </p:cNvPr>
          <p:cNvSpPr>
            <a:spLocks noGrp="1" noChangeArrowheads="1"/>
          </p:cNvSpPr>
          <p:nvPr>
            <p:ph sz="half" idx="1"/>
            <p:custDataLst>
              <p:tags r:id="rId3"/>
            </p:custDataLst>
          </p:nvPr>
        </p:nvSpPr>
        <p:spPr>
          <a:xfrm>
            <a:off x="1087395" y="2441904"/>
            <a:ext cx="1747714" cy="1880677"/>
          </a:xfrm>
        </p:spPr>
        <p:txBody>
          <a:bodyPr/>
          <a:lstStyle/>
          <a:p>
            <a:pPr eaLnBrk="1" hangingPunct="1">
              <a:buFontTx/>
              <a:buNone/>
            </a:pPr>
            <a:r>
              <a:rPr lang="en-US" sz="3600" b="1">
                <a:solidFill>
                  <a:srgbClr val="A12332"/>
                </a:solidFill>
              </a:rPr>
              <a:t>WHEN:</a:t>
            </a:r>
          </a:p>
        </p:txBody>
      </p:sp>
      <p:sp>
        <p:nvSpPr>
          <p:cNvPr id="7" name="Text Box 4">
            <a:extLst>
              <a:ext uri="{FF2B5EF4-FFF2-40B4-BE49-F238E27FC236}">
                <a16:creationId xmlns:a16="http://schemas.microsoft.com/office/drawing/2014/main" id="{63C1E32F-F826-43A5-9959-FF1486726EF7}"/>
              </a:ext>
            </a:extLst>
          </p:cNvPr>
          <p:cNvSpPr txBox="1">
            <a:spLocks noChangeArrowheads="1"/>
          </p:cNvSpPr>
          <p:nvPr>
            <p:custDataLst>
              <p:tags r:id="rId4"/>
            </p:custDataLst>
          </p:nvPr>
        </p:nvSpPr>
        <p:spPr bwMode="auto">
          <a:xfrm>
            <a:off x="4207785" y="2525013"/>
            <a:ext cx="5181600" cy="523875"/>
          </a:xfrm>
          <a:prstGeom prst="rect">
            <a:avLst/>
          </a:prstGeom>
          <a:solidFill>
            <a:srgbClr val="0086EA"/>
          </a:solidFill>
          <a:ln w="28575">
            <a:solidFill>
              <a:srgbClr val="595959"/>
            </a:solidFill>
            <a:miter lim="800000"/>
          </a:ln>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Offense of Conviction</a:t>
            </a:r>
          </a:p>
        </p:txBody>
      </p:sp>
      <p:sp>
        <p:nvSpPr>
          <p:cNvPr id="10" name="Text Box 9">
            <a:extLst>
              <a:ext uri="{FF2B5EF4-FFF2-40B4-BE49-F238E27FC236}">
                <a16:creationId xmlns:a16="http://schemas.microsoft.com/office/drawing/2014/main" id="{94869C70-259B-453D-9CB8-3B355D46D282}"/>
              </a:ext>
            </a:extLst>
          </p:cNvPr>
          <p:cNvSpPr txBox="1">
            <a:spLocks noChangeArrowheads="1"/>
          </p:cNvSpPr>
          <p:nvPr>
            <p:custDataLst>
              <p:tags r:id="rId5"/>
            </p:custDataLst>
          </p:nvPr>
        </p:nvSpPr>
        <p:spPr bwMode="auto">
          <a:xfrm>
            <a:off x="6331355" y="3809113"/>
            <a:ext cx="1676400" cy="523220"/>
          </a:xfrm>
          <a:prstGeom prst="rect">
            <a:avLst/>
          </a:prstGeom>
          <a:solidFill>
            <a:srgbClr val="113961"/>
          </a:solidFill>
          <a:ln w="28575">
            <a:solidFill>
              <a:srgbClr val="595959"/>
            </a:solidFill>
            <a:miter lim="800000"/>
          </a:ln>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During</a:t>
            </a:r>
          </a:p>
        </p:txBody>
      </p:sp>
      <p:sp>
        <p:nvSpPr>
          <p:cNvPr id="11" name="Text Box 10">
            <a:extLst>
              <a:ext uri="{FF2B5EF4-FFF2-40B4-BE49-F238E27FC236}">
                <a16:creationId xmlns:a16="http://schemas.microsoft.com/office/drawing/2014/main" id="{C6475F21-B5B0-44F2-B090-663A7B68B449}"/>
              </a:ext>
            </a:extLst>
          </p:cNvPr>
          <p:cNvSpPr txBox="1">
            <a:spLocks noChangeArrowheads="1"/>
          </p:cNvSpPr>
          <p:nvPr>
            <p:custDataLst>
              <p:tags r:id="rId6"/>
            </p:custDataLst>
          </p:nvPr>
        </p:nvSpPr>
        <p:spPr bwMode="auto">
          <a:xfrm>
            <a:off x="2592089" y="3799361"/>
            <a:ext cx="3503911" cy="523220"/>
          </a:xfrm>
          <a:prstGeom prst="rect">
            <a:avLst/>
          </a:prstGeom>
          <a:solidFill>
            <a:srgbClr val="113961"/>
          </a:solidFill>
          <a:ln w="28575">
            <a:solidFill>
              <a:srgbClr val="595959"/>
            </a:solidFill>
            <a:miter lim="800000"/>
          </a:ln>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In preparation</a:t>
            </a:r>
          </a:p>
        </p:txBody>
      </p:sp>
      <p:sp>
        <p:nvSpPr>
          <p:cNvPr id="12" name="Text Box 11">
            <a:extLst>
              <a:ext uri="{FF2B5EF4-FFF2-40B4-BE49-F238E27FC236}">
                <a16:creationId xmlns:a16="http://schemas.microsoft.com/office/drawing/2014/main" id="{62AE3085-9E70-4993-B010-3804F7626E8C}"/>
              </a:ext>
            </a:extLst>
          </p:cNvPr>
          <p:cNvSpPr txBox="1">
            <a:spLocks noChangeArrowheads="1"/>
          </p:cNvSpPr>
          <p:nvPr>
            <p:custDataLst>
              <p:tags r:id="rId7"/>
            </p:custDataLst>
          </p:nvPr>
        </p:nvSpPr>
        <p:spPr bwMode="auto">
          <a:xfrm>
            <a:off x="8188147" y="3809113"/>
            <a:ext cx="3503911" cy="523220"/>
          </a:xfrm>
          <a:prstGeom prst="rect">
            <a:avLst/>
          </a:prstGeom>
          <a:solidFill>
            <a:srgbClr val="113961"/>
          </a:solidFill>
          <a:ln w="28575">
            <a:solidFill>
              <a:srgbClr val="595959"/>
            </a:solidFill>
            <a:miter lim="800000"/>
          </a:ln>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Avoiding detection</a:t>
            </a:r>
          </a:p>
        </p:txBody>
      </p:sp>
      <p:sp>
        <p:nvSpPr>
          <p:cNvPr id="14" name="Text Box 13">
            <a:extLst>
              <a:ext uri="{FF2B5EF4-FFF2-40B4-BE49-F238E27FC236}">
                <a16:creationId xmlns:a16="http://schemas.microsoft.com/office/drawing/2014/main" id="{8B54D933-62B3-4AD2-9652-D265FE1E3FC9}"/>
              </a:ext>
            </a:extLst>
          </p:cNvPr>
          <p:cNvSpPr txBox="1">
            <a:spLocks noChangeArrowheads="1"/>
          </p:cNvSpPr>
          <p:nvPr>
            <p:custDataLst>
              <p:tags r:id="rId8"/>
            </p:custDataLst>
          </p:nvPr>
        </p:nvSpPr>
        <p:spPr bwMode="auto">
          <a:xfrm>
            <a:off x="4207785" y="5210606"/>
            <a:ext cx="5181312" cy="954107"/>
          </a:xfrm>
          <a:prstGeom prst="rect">
            <a:avLst/>
          </a:prstGeom>
          <a:solidFill>
            <a:srgbClr val="595959"/>
          </a:solidFill>
          <a:ln w="28575">
            <a:solidFill>
              <a:srgbClr val="595959"/>
            </a:solidFill>
            <a:miter lim="800000"/>
          </a:ln>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Same course of conduct/ common scheme or plan</a:t>
            </a:r>
          </a:p>
        </p:txBody>
      </p:sp>
      <p:sp>
        <p:nvSpPr>
          <p:cNvPr id="3" name="Multiplication Sign 2">
            <a:extLst>
              <a:ext uri="{FF2B5EF4-FFF2-40B4-BE49-F238E27FC236}">
                <a16:creationId xmlns:a16="http://schemas.microsoft.com/office/drawing/2014/main" id="{4ABB9BD8-6827-4E29-B23C-512E50B14D36}"/>
              </a:ext>
            </a:extLst>
          </p:cNvPr>
          <p:cNvSpPr/>
          <p:nvPr>
            <p:custDataLst>
              <p:tags r:id="rId9"/>
            </p:custDataLst>
          </p:nvPr>
        </p:nvSpPr>
        <p:spPr>
          <a:xfrm>
            <a:off x="5607633" y="4487598"/>
            <a:ext cx="2400122" cy="2400122"/>
          </a:xfrm>
          <a:prstGeom prst="mathMultiply">
            <a:avLst/>
          </a:prstGeom>
          <a:gradFill flip="none" rotWithShape="1">
            <a:gsLst>
              <a:gs pos="0">
                <a:schemeClr val="accent1">
                  <a:lumMod val="67000"/>
                </a:schemeClr>
              </a:gs>
              <a:gs pos="100000">
                <a:schemeClr val="accent1">
                  <a:lumMod val="97000"/>
                  <a:lumOff val="3000"/>
                </a:schemeClr>
              </a:gs>
            </a:gsLst>
            <a:lin ang="16200000" scaled="1"/>
          </a:gra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97520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5BEC74C4-DDFC-4A0F-B9D2-7E942CD14936}"/>
              </a:ext>
            </a:extLst>
          </p:cNvPr>
          <p:cNvSpPr/>
          <p:nvPr>
            <p:custDataLst>
              <p:tags r:id="rId2"/>
            </p:custDataLst>
          </p:nvPr>
        </p:nvSpPr>
        <p:spPr>
          <a:xfrm>
            <a:off x="7925110" y="2598235"/>
            <a:ext cx="4266890" cy="3679902"/>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E761DF02-9361-470D-A442-B1B870380AB2}"/>
              </a:ext>
            </a:extLst>
          </p:cNvPr>
          <p:cNvSpPr>
            <a:spLocks noGrp="1"/>
          </p:cNvSpPr>
          <p:nvPr>
            <p:ph type="title"/>
          </p:nvPr>
        </p:nvSpPr>
        <p:spPr>
          <a:xfrm>
            <a:off x="730094" y="1531220"/>
            <a:ext cx="7321085" cy="1325563"/>
          </a:xfrm>
        </p:spPr>
        <p:txBody>
          <a:bodyPr>
            <a:noAutofit/>
          </a:bodyPr>
          <a:lstStyle/>
          <a:p>
            <a:pPr algn="l"/>
            <a:r>
              <a:rPr lang="en-US" sz="2800" dirty="0"/>
              <a:t>The defendant is convicted of one count of production of child pornography, citing Minor A, age 14, exploited during the production on July 15, 2020. Two weeks later, the defendant also produced child pornography exploiting Minor B, age 10.</a:t>
            </a:r>
            <a:br>
              <a:rPr lang="en-US" sz="2800" dirty="0"/>
            </a:br>
            <a:br>
              <a:rPr lang="en-US" sz="2800" dirty="0"/>
            </a:br>
            <a:r>
              <a:rPr lang="en-US" sz="2800" dirty="0"/>
              <a:t>Does the </a:t>
            </a:r>
            <a:r>
              <a:rPr lang="en-US" sz="2800"/>
              <a:t>SOC at 2G2.1(b)(1)(A) – involved a minor who had not attained the age of 12 -</a:t>
            </a:r>
            <a:r>
              <a:rPr lang="en-US" sz="2800" dirty="0"/>
              <a:t> apply?</a:t>
            </a:r>
          </a:p>
        </p:txBody>
      </p:sp>
      <p:sp>
        <p:nvSpPr>
          <p:cNvPr id="3" name="TPAnswers" title="Answer Text">
            <a:extLst>
              <a:ext uri="{FF2B5EF4-FFF2-40B4-BE49-F238E27FC236}">
                <a16:creationId xmlns:a16="http://schemas.microsoft.com/office/drawing/2014/main" id="{53AE82C7-31F6-4511-AACC-B3662D80CF14}"/>
              </a:ext>
            </a:extLst>
          </p:cNvPr>
          <p:cNvSpPr>
            <a:spLocks noGrp="1"/>
          </p:cNvSpPr>
          <p:nvPr>
            <p:ph type="body" idx="1"/>
            <p:custDataLst>
              <p:tags r:id="rId3"/>
            </p:custDataLst>
          </p:nvPr>
        </p:nvSpPr>
        <p:spPr>
          <a:xfrm>
            <a:off x="759056" y="4438186"/>
            <a:ext cx="3631580" cy="1694173"/>
          </a:xfrm>
        </p:spPr>
        <p:txBody>
          <a:bodyPr/>
          <a:lstStyle/>
          <a:p>
            <a:pPr marL="514350" indent="-514350">
              <a:buFont typeface="Arial" panose="020B0604020202020204" pitchFamily="34" charset="0"/>
              <a:buAutoNum type="alphaUcPeriod"/>
            </a:pPr>
            <a:r>
              <a:rPr lang="en-US" dirty="0"/>
              <a:t>Yes</a:t>
            </a:r>
          </a:p>
          <a:p>
            <a:pPr marL="514350" indent="-514350">
              <a:buFont typeface="Arial" panose="020B0604020202020204" pitchFamily="34" charset="0"/>
              <a:buAutoNum type="alphaUcPeriod"/>
            </a:pPr>
            <a:r>
              <a:rPr lang="en-US" dirty="0"/>
              <a:t>No</a:t>
            </a:r>
          </a:p>
        </p:txBody>
      </p:sp>
      <p:sp>
        <p:nvSpPr>
          <p:cNvPr id="4" name="TPPolling" title="Polling Shape">
            <a:extLst>
              <a:ext uri="{FF2B5EF4-FFF2-40B4-BE49-F238E27FC236}">
                <a16:creationId xmlns:a16="http://schemas.microsoft.com/office/drawing/2014/main" id="{295DEE4E-8A23-402A-AE32-A9D4729BC628}"/>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FE7C6B64-696D-4822-AC93-41AB54511DB6}"/>
              </a:ext>
            </a:extLst>
          </p:cNvPr>
          <p:cNvSpPr/>
          <p:nvPr>
            <p:custDataLst>
              <p:tags r:id="rId4"/>
            </p:custDataLst>
          </p:nvPr>
        </p:nvSpPr>
        <p:spPr>
          <a:xfrm rot="10800000">
            <a:off x="403456" y="5058792"/>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17888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8E6E58-205C-4398-8962-31079FBCACB5}"/>
              </a:ext>
            </a:extLst>
          </p:cNvPr>
          <p:cNvSpPr>
            <a:spLocks noGrp="1"/>
          </p:cNvSpPr>
          <p:nvPr>
            <p:ph type="body" sz="quarter" idx="10"/>
            <p:custDataLst>
              <p:tags r:id="rId2"/>
            </p:custDataLst>
          </p:nvPr>
        </p:nvSpPr>
        <p:spPr>
          <a:xfrm>
            <a:off x="838200" y="2446594"/>
            <a:ext cx="10515600" cy="3581228"/>
          </a:xfrm>
        </p:spPr>
        <p:txBody>
          <a:bodyPr>
            <a:noAutofit/>
          </a:bodyPr>
          <a:lstStyle/>
          <a:p>
            <a:pPr marL="0" indent="0">
              <a:buNone/>
            </a:pPr>
            <a:r>
              <a:rPr lang="en-US" sz="3200">
                <a:solidFill>
                  <a:schemeClr val="tx1">
                    <a:lumMod val="75000"/>
                    <a:lumOff val="25000"/>
                  </a:schemeClr>
                </a:solidFill>
              </a:rPr>
              <a:t>If the offense involved the exploitation of more than one minor, each minor shall be </a:t>
            </a:r>
            <a:r>
              <a:rPr lang="en-US" sz="3200" b="1">
                <a:solidFill>
                  <a:schemeClr val="accent1"/>
                </a:solidFill>
              </a:rPr>
              <a:t>treated as if contained in a separate count of conviction</a:t>
            </a:r>
            <a:r>
              <a:rPr lang="en-US" sz="3200">
                <a:solidFill>
                  <a:schemeClr val="accent1"/>
                </a:solidFill>
              </a:rPr>
              <a:t>.</a:t>
            </a:r>
          </a:p>
          <a:p>
            <a:pPr marL="0" indent="0">
              <a:buNone/>
            </a:pPr>
            <a:endParaRPr lang="en-US" sz="3200">
              <a:solidFill>
                <a:schemeClr val="tx1">
                  <a:lumMod val="75000"/>
                  <a:lumOff val="25000"/>
                </a:schemeClr>
              </a:solidFill>
            </a:endParaRPr>
          </a:p>
          <a:p>
            <a:pPr marL="0" indent="0">
              <a:buNone/>
            </a:pPr>
            <a:r>
              <a:rPr lang="en-US" sz="3200">
                <a:solidFill>
                  <a:schemeClr val="tx1">
                    <a:lumMod val="75000"/>
                    <a:lumOff val="25000"/>
                  </a:schemeClr>
                </a:solidFill>
              </a:rPr>
              <a:t>Multiple counts involving more than one minor are </a:t>
            </a:r>
            <a:r>
              <a:rPr lang="en-US" sz="3200" b="1">
                <a:solidFill>
                  <a:schemeClr val="accent1"/>
                </a:solidFill>
              </a:rPr>
              <a:t>not</a:t>
            </a:r>
            <a:r>
              <a:rPr lang="en-US" sz="3200">
                <a:solidFill>
                  <a:schemeClr val="tx1">
                    <a:lumMod val="75000"/>
                    <a:lumOff val="25000"/>
                  </a:schemeClr>
                </a:solidFill>
              </a:rPr>
              <a:t> to be grouped together.</a:t>
            </a:r>
          </a:p>
        </p:txBody>
      </p:sp>
      <p:sp>
        <p:nvSpPr>
          <p:cNvPr id="4" name="Rectangle 2">
            <a:extLst>
              <a:ext uri="{FF2B5EF4-FFF2-40B4-BE49-F238E27FC236}">
                <a16:creationId xmlns:a16="http://schemas.microsoft.com/office/drawing/2014/main" id="{9E6D5C2B-9212-404A-91D5-7B1928C62B33}"/>
              </a:ext>
            </a:extLst>
          </p:cNvPr>
          <p:cNvSpPr>
            <a:spLocks noGrp="1" noChangeArrowheads="1"/>
          </p:cNvSpPr>
          <p:nvPr>
            <p:ph type="title"/>
            <p:custDataLst>
              <p:tags r:id="rId3"/>
            </p:custDataLst>
          </p:nvPr>
        </p:nvSpPr>
        <p:spPr>
          <a:xfrm>
            <a:off x="838200" y="365125"/>
            <a:ext cx="10515600" cy="1325563"/>
          </a:xfrm>
        </p:spPr>
        <p:txBody>
          <a:bodyPr>
            <a:normAutofit/>
          </a:bodyPr>
          <a:lstStyle/>
          <a:p>
            <a:r>
              <a:rPr lang="en-US" sz="4000" b="1">
                <a:solidFill>
                  <a:schemeClr val="tx1">
                    <a:lumMod val="75000"/>
                    <a:lumOff val="25000"/>
                  </a:schemeClr>
                </a:solidFill>
                <a:latin typeface="Calibri" panose="020F0502020204030204" pitchFamily="34" charset="0"/>
                <a:cs typeface="Calibri" panose="020F0502020204030204" pitchFamily="34" charset="0"/>
              </a:rPr>
              <a:t>Special Instruction</a:t>
            </a:r>
            <a:br>
              <a:rPr lang="en-US" sz="4000" b="1">
                <a:solidFill>
                  <a:schemeClr val="tx1">
                    <a:lumMod val="65000"/>
                    <a:lumOff val="35000"/>
                  </a:schemeClr>
                </a:solidFill>
                <a:latin typeface="Calibri" panose="020F0502020204030204" pitchFamily="34" charset="0"/>
                <a:cs typeface="Calibri" panose="020F0502020204030204" pitchFamily="34" charset="0"/>
              </a:rPr>
            </a:br>
            <a:endParaRPr lang="en-US" sz="4000" b="1">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Text Box 4">
            <a:extLst>
              <a:ext uri="{FF2B5EF4-FFF2-40B4-BE49-F238E27FC236}">
                <a16:creationId xmlns:a16="http://schemas.microsoft.com/office/drawing/2014/main" id="{A9FD2E49-E725-4E44-9082-98D91815CB37}"/>
              </a:ext>
            </a:extLst>
          </p:cNvPr>
          <p:cNvSpPr txBox="1">
            <a:spLocks noChangeArrowheads="1"/>
          </p:cNvSpPr>
          <p:nvPr>
            <p:custDataLst>
              <p:tags r:id="rId4"/>
            </p:custDataLst>
          </p:nvPr>
        </p:nvSpPr>
        <p:spPr bwMode="auto">
          <a:xfrm>
            <a:off x="12994" y="1027906"/>
            <a:ext cx="12166012" cy="584775"/>
          </a:xfrm>
          <a:prstGeom prst="rect">
            <a:avLst/>
          </a:prstGeom>
          <a:noFill/>
          <a:ln w="9525">
            <a:noFill/>
            <a:miter lim="800000"/>
          </a:ln>
        </p:spPr>
        <p:txBody>
          <a:bodyPr wrap="square">
            <a:spAutoFit/>
          </a:bodyPr>
          <a:lstStyle/>
          <a:p>
            <a:pPr algn="ctr">
              <a:spcBef>
                <a:spcPct val="50000"/>
              </a:spcBef>
            </a:pPr>
            <a:r>
              <a:rPr lang="en-US" sz="3200" b="1">
                <a:solidFill>
                  <a:srgbClr val="A12332"/>
                </a:solidFill>
              </a:rPr>
              <a:t>§2G2.1(d)(1) &amp; App. Note 5</a:t>
            </a:r>
          </a:p>
        </p:txBody>
      </p:sp>
    </p:spTree>
    <p:custDataLst>
      <p:tags r:id="rId1"/>
    </p:custDataLst>
    <p:extLst>
      <p:ext uri="{BB962C8B-B14F-4D97-AF65-F5344CB8AC3E}">
        <p14:creationId xmlns:p14="http://schemas.microsoft.com/office/powerpoint/2010/main" val="33512828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594E21D8-35E2-4BB4-93D3-1644BE859B01}"/>
              </a:ext>
            </a:extLst>
          </p:cNvPr>
          <p:cNvSpPr/>
          <p:nvPr>
            <p:custDataLst>
              <p:tags r:id="rId2"/>
            </p:custDataLst>
          </p:nvPr>
        </p:nvSpPr>
        <p:spPr>
          <a:xfrm>
            <a:off x="8183882" y="2621280"/>
            <a:ext cx="3944618" cy="4236720"/>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BD2AB4B2-8F38-4AED-A9CD-44881F5B88BA}"/>
              </a:ext>
            </a:extLst>
          </p:cNvPr>
          <p:cNvSpPr>
            <a:spLocks noGrp="1"/>
          </p:cNvSpPr>
          <p:nvPr>
            <p:ph type="title"/>
          </p:nvPr>
        </p:nvSpPr>
        <p:spPr>
          <a:xfrm>
            <a:off x="563880" y="987425"/>
            <a:ext cx="7620002" cy="2019935"/>
          </a:xfrm>
        </p:spPr>
        <p:txBody>
          <a:bodyPr>
            <a:noAutofit/>
          </a:bodyPr>
          <a:lstStyle/>
          <a:p>
            <a:pPr algn="l"/>
            <a:r>
              <a:rPr lang="en-US" sz="2800"/>
              <a:t>The defendant is convicted of one count of production of child pornography. The indictment cites one minor, age 10, exploited during the production on a May 10, 2020.  The discovery also includes another image that shows a second minor, age 9, being exploited on May 15, 2020.</a:t>
            </a:r>
            <a:br>
              <a:rPr lang="en-US" sz="2800"/>
            </a:br>
            <a:br>
              <a:rPr lang="en-US" sz="2800"/>
            </a:br>
            <a:r>
              <a:rPr lang="en-US" sz="2800"/>
              <a:t>Will the special instruction at §2G2.1(d) be applied?</a:t>
            </a:r>
          </a:p>
        </p:txBody>
      </p:sp>
      <p:sp>
        <p:nvSpPr>
          <p:cNvPr id="3" name="TPAnswers" title="Answer Text">
            <a:extLst>
              <a:ext uri="{FF2B5EF4-FFF2-40B4-BE49-F238E27FC236}">
                <a16:creationId xmlns:a16="http://schemas.microsoft.com/office/drawing/2014/main" id="{C77FC429-9BB2-4126-B330-A9F7589C9B0A}"/>
              </a:ext>
            </a:extLst>
          </p:cNvPr>
          <p:cNvSpPr>
            <a:spLocks noGrp="1"/>
          </p:cNvSpPr>
          <p:nvPr>
            <p:ph type="body" idx="1"/>
            <p:custDataLst>
              <p:tags r:id="rId3"/>
            </p:custDataLst>
          </p:nvPr>
        </p:nvSpPr>
        <p:spPr>
          <a:xfrm>
            <a:off x="838200" y="4572952"/>
            <a:ext cx="3169920" cy="1919923"/>
          </a:xfrm>
        </p:spPr>
        <p:txBody>
          <a:bodyPr/>
          <a:lstStyle/>
          <a:p>
            <a:pPr marL="514350" indent="-514350">
              <a:buFont typeface="Arial" panose="020B0604020202020204" pitchFamily="34" charset="0"/>
              <a:buAutoNum type="alphaUcPeriod"/>
            </a:pPr>
            <a:r>
              <a:rPr lang="en-US"/>
              <a:t>Yes</a:t>
            </a:r>
          </a:p>
          <a:p>
            <a:pPr marL="514350" indent="-514350">
              <a:buFont typeface="Arial" panose="020B0604020202020204" pitchFamily="34" charset="0"/>
              <a:buAutoNum type="alphaUcPeriod"/>
            </a:pPr>
            <a:r>
              <a:rPr lang="en-US"/>
              <a:t>No</a:t>
            </a:r>
          </a:p>
        </p:txBody>
      </p:sp>
      <p:sp>
        <p:nvSpPr>
          <p:cNvPr id="4" name="TPPolling" title="Polling Shape">
            <a:extLst>
              <a:ext uri="{FF2B5EF4-FFF2-40B4-BE49-F238E27FC236}">
                <a16:creationId xmlns:a16="http://schemas.microsoft.com/office/drawing/2014/main" id="{CAA78B42-4366-4A75-B5BD-E144AE859AE0}"/>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1" title="Correct Answer Indicator">
            <a:extLst>
              <a:ext uri="{FF2B5EF4-FFF2-40B4-BE49-F238E27FC236}">
                <a16:creationId xmlns:a16="http://schemas.microsoft.com/office/drawing/2014/main" id="{1468A1F4-F880-4DE6-AE8A-7EC5BE271C12}"/>
              </a:ext>
            </a:extLst>
          </p:cNvPr>
          <p:cNvSpPr/>
          <p:nvPr>
            <p:custDataLst>
              <p:tags r:id="rId4"/>
            </p:custDataLst>
          </p:nvPr>
        </p:nvSpPr>
        <p:spPr>
          <a:xfrm rot="10800000">
            <a:off x="482600" y="5193559"/>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63986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668A-3E27-47C3-A2EA-53B48BCA61CE}"/>
              </a:ext>
            </a:extLst>
          </p:cNvPr>
          <p:cNvSpPr>
            <a:spLocks noGrp="1"/>
          </p:cNvSpPr>
          <p:nvPr>
            <p:ph type="ctrTitle"/>
            <p:custDataLst>
              <p:tags r:id="rId2"/>
            </p:custDataLst>
          </p:nvPr>
        </p:nvSpPr>
        <p:spPr>
          <a:xfrm>
            <a:off x="0" y="2195022"/>
            <a:ext cx="12192000" cy="958971"/>
          </a:xfrm>
        </p:spPr>
        <p:txBody>
          <a:bodyPr>
            <a:normAutofit/>
          </a:bodyPr>
          <a:lstStyle/>
          <a:p>
            <a:r>
              <a:rPr lang="en-US" b="1" dirty="0">
                <a:solidFill>
                  <a:schemeClr val="tx1">
                    <a:lumMod val="75000"/>
                    <a:lumOff val="25000"/>
                  </a:schemeClr>
                </a:solidFill>
              </a:rPr>
              <a:t>§2G1.3</a:t>
            </a:r>
          </a:p>
        </p:txBody>
      </p:sp>
    </p:spTree>
    <p:custDataLst>
      <p:tags r:id="rId1"/>
    </p:custDataLst>
    <p:extLst>
      <p:ext uri="{BB962C8B-B14F-4D97-AF65-F5344CB8AC3E}">
        <p14:creationId xmlns:p14="http://schemas.microsoft.com/office/powerpoint/2010/main" val="4434700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A380-1389-4845-AA80-B7266B03CBE6}"/>
              </a:ext>
            </a:extLst>
          </p:cNvPr>
          <p:cNvSpPr>
            <a:spLocks noGrp="1"/>
          </p:cNvSpPr>
          <p:nvPr>
            <p:ph type="title"/>
            <p:custDataLst>
              <p:tags r:id="rId2"/>
            </p:custDataLst>
          </p:nvPr>
        </p:nvSpPr>
        <p:spPr>
          <a:xfrm>
            <a:off x="838199" y="699663"/>
            <a:ext cx="10515600" cy="577516"/>
          </a:xfrm>
        </p:spPr>
        <p:txBody>
          <a:bodyPr>
            <a:normAutofit fontScale="90000"/>
          </a:bodyPr>
          <a:lstStyle/>
          <a:p>
            <a:r>
              <a:rPr lang="en-US" b="1" dirty="0">
                <a:solidFill>
                  <a:schemeClr val="tx1">
                    <a:lumMod val="75000"/>
                    <a:lumOff val="25000"/>
                  </a:schemeClr>
                </a:solidFill>
              </a:rPr>
              <a:t>Chapter Two Guidelines and Statutes </a:t>
            </a:r>
          </a:p>
        </p:txBody>
      </p:sp>
      <p:graphicFrame>
        <p:nvGraphicFramePr>
          <p:cNvPr id="4" name="Table 4">
            <a:extLst>
              <a:ext uri="{FF2B5EF4-FFF2-40B4-BE49-F238E27FC236}">
                <a16:creationId xmlns:a16="http://schemas.microsoft.com/office/drawing/2014/main" id="{1C9F7E4C-47B5-461C-A1C6-C79E1AD210B7}"/>
              </a:ext>
            </a:extLst>
          </p:cNvPr>
          <p:cNvGraphicFramePr>
            <a:graphicFrameLocks noGrp="1"/>
          </p:cNvGraphicFramePr>
          <p:nvPr>
            <p:custDataLst>
              <p:tags r:id="rId3"/>
            </p:custDataLst>
            <p:extLst>
              <p:ext uri="{D42A27DB-BD31-4B8C-83A1-F6EECF244321}">
                <p14:modId xmlns:p14="http://schemas.microsoft.com/office/powerpoint/2010/main" val="4219032214"/>
              </p:ext>
            </p:extLst>
          </p:nvPr>
        </p:nvGraphicFramePr>
        <p:xfrm>
          <a:off x="861160" y="1834433"/>
          <a:ext cx="10469679" cy="3648247"/>
        </p:xfrm>
        <a:graphic>
          <a:graphicData uri="http://schemas.openxmlformats.org/drawingml/2006/table">
            <a:tbl>
              <a:tblPr firstRow="1" bandRow="1">
                <a:tableStyleId>{21E4AEA4-8DFA-4A89-87EB-49C32662AFE0}</a:tableStyleId>
              </a:tblPr>
              <a:tblGrid>
                <a:gridCol w="1783082">
                  <a:extLst>
                    <a:ext uri="{9D8B030D-6E8A-4147-A177-3AD203B41FA5}">
                      <a16:colId xmlns:a16="http://schemas.microsoft.com/office/drawing/2014/main" val="1519324167"/>
                    </a:ext>
                  </a:extLst>
                </a:gridCol>
                <a:gridCol w="4397828">
                  <a:extLst>
                    <a:ext uri="{9D8B030D-6E8A-4147-A177-3AD203B41FA5}">
                      <a16:colId xmlns:a16="http://schemas.microsoft.com/office/drawing/2014/main" val="1933560637"/>
                    </a:ext>
                  </a:extLst>
                </a:gridCol>
                <a:gridCol w="4288769">
                  <a:extLst>
                    <a:ext uri="{9D8B030D-6E8A-4147-A177-3AD203B41FA5}">
                      <a16:colId xmlns:a16="http://schemas.microsoft.com/office/drawing/2014/main" val="3937774252"/>
                    </a:ext>
                  </a:extLst>
                </a:gridCol>
              </a:tblGrid>
              <a:tr h="616849">
                <a:tc>
                  <a:txBody>
                    <a:bodyPr/>
                    <a:lstStyle/>
                    <a:p>
                      <a:pPr algn="ctr"/>
                      <a:r>
                        <a:rPr lang="en-US" sz="2000"/>
                        <a:t>Guideline</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u="none" strike="noStrike" cap="none" normalizeH="0" baseline="0">
                          <a:ln>
                            <a:noFill/>
                          </a:ln>
                          <a:effectLst/>
                        </a:rPr>
                        <a:t>Statute</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u="none" strike="noStrike" cap="none" normalizeH="0" baseline="0">
                          <a:ln>
                            <a:noFill/>
                          </a:ln>
                          <a:effectLst/>
                        </a:rPr>
                        <a:t>Description</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90538235"/>
                  </a:ext>
                </a:extLst>
              </a:tr>
              <a:tr h="10104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a:ln>
                            <a:noFill/>
                          </a:ln>
                          <a:solidFill>
                            <a:schemeClr val="tx1">
                              <a:lumMod val="85000"/>
                              <a:lumOff val="15000"/>
                            </a:schemeClr>
                          </a:solidFill>
                          <a:effectLst/>
                        </a:rPr>
                        <a:t>§2G1.3</a:t>
                      </a:r>
                      <a:endParaRPr kumimoji="0" lang="en-US" sz="2400" b="0" i="0" u="none" strike="noStrike" kern="1200" cap="none" normalizeH="0" baseline="0">
                        <a:ln>
                          <a:noFill/>
                        </a:ln>
                        <a:solidFill>
                          <a:schemeClr val="tx1">
                            <a:lumMod val="85000"/>
                            <a:lumOff val="15000"/>
                          </a:schemeClr>
                        </a:solidFill>
                        <a:effectLst/>
                        <a:latin typeface="+mn-lt"/>
                        <a:ea typeface="+mn-ea"/>
                        <a:cs typeface="+mn-cs"/>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dirty="0">
                          <a:ln>
                            <a:noFill/>
                          </a:ln>
                          <a:solidFill>
                            <a:schemeClr val="tx1">
                              <a:lumMod val="85000"/>
                              <a:lumOff val="15000"/>
                            </a:schemeClr>
                          </a:solidFill>
                          <a:effectLst/>
                        </a:rPr>
                        <a:t>18 U.S.C. §§ 1591, 2422, 2423</a:t>
                      </a:r>
                      <a:endParaRPr kumimoji="0" lang="en-US" sz="2400" b="0" i="0" u="none" strike="noStrike" kern="1200" cap="none" normalizeH="0" baseline="0" dirty="0">
                        <a:ln>
                          <a:noFill/>
                        </a:ln>
                        <a:solidFill>
                          <a:schemeClr val="tx1">
                            <a:lumMod val="85000"/>
                            <a:lumOff val="15000"/>
                          </a:schemeClr>
                        </a:solidFill>
                        <a:effectLst/>
                        <a:latin typeface="+mn-lt"/>
                        <a:ea typeface="+mn-ea"/>
                        <a:cs typeface="+mn-cs"/>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a:ln>
                            <a:noFill/>
                          </a:ln>
                          <a:solidFill>
                            <a:schemeClr val="tx1">
                              <a:lumMod val="85000"/>
                              <a:lumOff val="15000"/>
                            </a:schemeClr>
                          </a:solidFill>
                          <a:effectLst/>
                        </a:rPr>
                        <a:t>Trafficking/Travel of Minors</a:t>
                      </a:r>
                      <a:endParaRPr kumimoji="0" lang="en-US" sz="2400" b="0" i="0" u="none" strike="noStrike" kern="1200" cap="none" normalizeH="0" baseline="0">
                        <a:ln>
                          <a:noFill/>
                        </a:ln>
                        <a:solidFill>
                          <a:schemeClr val="tx1">
                            <a:lumMod val="85000"/>
                            <a:lumOff val="15000"/>
                          </a:schemeClr>
                        </a:solidFill>
                        <a:effectLst/>
                        <a:latin typeface="+mn-lt"/>
                        <a:ea typeface="+mn-ea"/>
                        <a:cs typeface="+mn-cs"/>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91940768"/>
                  </a:ext>
                </a:extLst>
              </a:tr>
              <a:tr h="10104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a:ln>
                            <a:noFill/>
                          </a:ln>
                          <a:solidFill>
                            <a:schemeClr val="tx1">
                              <a:lumMod val="85000"/>
                              <a:lumOff val="15000"/>
                            </a:schemeClr>
                          </a:solidFill>
                          <a:effectLst/>
                        </a:rPr>
                        <a:t>§2G2.1</a:t>
                      </a:r>
                      <a:endParaRPr kumimoji="0" lang="en-US" sz="2400" b="0" i="0" u="none" strike="noStrike" kern="1200" cap="none" normalizeH="0" baseline="0">
                        <a:ln>
                          <a:noFill/>
                        </a:ln>
                        <a:solidFill>
                          <a:schemeClr val="tx1">
                            <a:lumMod val="85000"/>
                            <a:lumOff val="15000"/>
                          </a:schemeClr>
                        </a:solidFill>
                        <a:effectLst/>
                        <a:latin typeface="+mn-lt"/>
                        <a:ea typeface="+mn-ea"/>
                        <a:cs typeface="+mn-cs"/>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a:ln>
                            <a:noFill/>
                          </a:ln>
                          <a:solidFill>
                            <a:schemeClr val="tx1">
                              <a:lumMod val="85000"/>
                              <a:lumOff val="15000"/>
                            </a:schemeClr>
                          </a:solidFill>
                          <a:effectLst/>
                        </a:rPr>
                        <a:t>18 U.S.C. § 2251</a:t>
                      </a:r>
                      <a:endParaRPr kumimoji="0" lang="en-US" sz="2400" b="0" i="0" u="none" strike="noStrike" kern="1200" cap="none" normalizeH="0" baseline="0">
                        <a:ln>
                          <a:noFill/>
                        </a:ln>
                        <a:solidFill>
                          <a:schemeClr val="tx1">
                            <a:lumMod val="85000"/>
                            <a:lumOff val="15000"/>
                          </a:schemeClr>
                        </a:solidFill>
                        <a:effectLst/>
                        <a:latin typeface="+mn-lt"/>
                        <a:ea typeface="+mn-ea"/>
                        <a:cs typeface="+mn-cs"/>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u="none" strike="noStrike" cap="none" normalizeH="0" baseline="0">
                          <a:ln>
                            <a:noFill/>
                          </a:ln>
                          <a:solidFill>
                            <a:schemeClr val="tx1">
                              <a:lumMod val="85000"/>
                              <a:lumOff val="15000"/>
                            </a:schemeClr>
                          </a:solidFill>
                          <a:effectLst/>
                        </a:rPr>
                        <a:t>Production</a:t>
                      </a:r>
                      <a:endParaRPr kumimoji="0" lang="en-US" sz="2400" b="0" i="0" u="none" strike="noStrike" kern="1200" cap="none" normalizeH="0" baseline="0">
                        <a:ln>
                          <a:noFill/>
                        </a:ln>
                        <a:solidFill>
                          <a:schemeClr val="tx1">
                            <a:lumMod val="85000"/>
                            <a:lumOff val="15000"/>
                          </a:schemeClr>
                        </a:solidFill>
                        <a:effectLst/>
                        <a:latin typeface="+mn-lt"/>
                        <a:ea typeface="+mn-ea"/>
                        <a:cs typeface="+mn-cs"/>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25509426"/>
                  </a:ext>
                </a:extLst>
              </a:tr>
              <a:tr h="1010466">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u="none" strike="noStrike" cap="none" normalizeH="0" baseline="0" dirty="0">
                          <a:ln>
                            <a:noFill/>
                          </a:ln>
                          <a:solidFill>
                            <a:schemeClr val="tx1">
                              <a:lumMod val="85000"/>
                              <a:lumOff val="15000"/>
                            </a:schemeClr>
                          </a:solidFill>
                          <a:effectLst/>
                        </a:rPr>
                        <a:t>§2G2.2</a:t>
                      </a:r>
                      <a:endParaRPr kumimoji="0" lang="en-US" sz="2400" b="0" i="0" u="none" strike="noStrike" kern="1200" cap="none" normalizeH="0" baseline="0" dirty="0">
                        <a:ln>
                          <a:noFill/>
                        </a:ln>
                        <a:solidFill>
                          <a:schemeClr val="tx1">
                            <a:lumMod val="85000"/>
                            <a:lumOff val="15000"/>
                          </a:schemeClr>
                        </a:solidFill>
                        <a:effectLst/>
                        <a:latin typeface="+mn-lt"/>
                        <a:ea typeface="+mn-ea"/>
                        <a:cs typeface="+mn-cs"/>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u="none" strike="noStrike" cap="none" normalizeH="0" baseline="0">
                          <a:ln>
                            <a:noFill/>
                          </a:ln>
                          <a:solidFill>
                            <a:schemeClr val="tx1">
                              <a:lumMod val="85000"/>
                              <a:lumOff val="15000"/>
                            </a:schemeClr>
                          </a:solidFill>
                          <a:effectLst/>
                        </a:rPr>
                        <a:t>18 U.S.C. §§ 2252 &amp; 2252A</a:t>
                      </a:r>
                      <a:endParaRPr kumimoji="0" lang="en-US" sz="2400" b="0" i="0" u="none" strike="noStrike" kern="1200" cap="none" normalizeH="0" baseline="0">
                        <a:ln>
                          <a:noFill/>
                        </a:ln>
                        <a:solidFill>
                          <a:schemeClr val="tx1">
                            <a:lumMod val="85000"/>
                            <a:lumOff val="15000"/>
                          </a:schemeClr>
                        </a:solidFill>
                        <a:effectLst/>
                        <a:latin typeface="+mn-lt"/>
                        <a:ea typeface="+mn-ea"/>
                        <a:cs typeface="+mn-cs"/>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u="none" strike="noStrike" cap="none" normalizeH="0" baseline="0" dirty="0">
                          <a:ln>
                            <a:noFill/>
                          </a:ln>
                          <a:solidFill>
                            <a:schemeClr val="tx1">
                              <a:lumMod val="85000"/>
                              <a:lumOff val="15000"/>
                            </a:schemeClr>
                          </a:solidFill>
                          <a:effectLst/>
                        </a:rPr>
                        <a:t>Traffic, Receipt, Possession</a:t>
                      </a:r>
                      <a:endParaRPr kumimoji="0" lang="en-US" sz="2400" b="0" i="0" u="none" strike="noStrike" kern="1200" cap="none" normalizeH="0" baseline="0" dirty="0">
                        <a:ln>
                          <a:noFill/>
                        </a:ln>
                        <a:solidFill>
                          <a:schemeClr val="tx1">
                            <a:lumMod val="85000"/>
                            <a:lumOff val="15000"/>
                          </a:schemeClr>
                        </a:solidFill>
                        <a:effectLst/>
                        <a:latin typeface="+mn-lt"/>
                        <a:ea typeface="+mn-ea"/>
                        <a:cs typeface="+mn-cs"/>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20742148"/>
                  </a:ext>
                </a:extLst>
              </a:tr>
            </a:tbl>
          </a:graphicData>
        </a:graphic>
      </p:graphicFrame>
    </p:spTree>
    <p:custDataLst>
      <p:tags r:id="rId1"/>
    </p:custDataLst>
    <p:extLst>
      <p:ext uri="{BB962C8B-B14F-4D97-AF65-F5344CB8AC3E}">
        <p14:creationId xmlns:p14="http://schemas.microsoft.com/office/powerpoint/2010/main" val="15579830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C153-2CD0-462E-A643-08534B7F874C}"/>
              </a:ext>
            </a:extLst>
          </p:cNvPr>
          <p:cNvSpPr>
            <a:spLocks noGrp="1"/>
          </p:cNvSpPr>
          <p:nvPr>
            <p:ph type="title"/>
            <p:custDataLst>
              <p:tags r:id="rId2"/>
            </p:custDataLst>
          </p:nvPr>
        </p:nvSpPr>
        <p:spPr>
          <a:xfrm>
            <a:off x="838200" y="365125"/>
            <a:ext cx="10430691" cy="1325563"/>
          </a:xfrm>
        </p:spPr>
        <p:txBody>
          <a:bodyPr/>
          <a:lstStyle/>
          <a:p>
            <a:r>
              <a:rPr lang="en-US" b="1" dirty="0">
                <a:solidFill>
                  <a:schemeClr val="tx1">
                    <a:lumMod val="75000"/>
                    <a:lumOff val="25000"/>
                  </a:schemeClr>
                </a:solidFill>
              </a:rPr>
              <a:t>§2G1.3: Travel Cases and Child Sex Trafficking</a:t>
            </a:r>
          </a:p>
        </p:txBody>
      </p:sp>
      <p:sp>
        <p:nvSpPr>
          <p:cNvPr id="4" name="Rectangle 3">
            <a:extLst>
              <a:ext uri="{FF2B5EF4-FFF2-40B4-BE49-F238E27FC236}">
                <a16:creationId xmlns:a16="http://schemas.microsoft.com/office/drawing/2014/main" id="{18E0A97E-C6CB-4213-8DB9-03DE6310D71B}"/>
              </a:ext>
            </a:extLst>
          </p:cNvPr>
          <p:cNvSpPr>
            <a:spLocks noGrp="1" noChangeArrowheads="1"/>
          </p:cNvSpPr>
          <p:nvPr>
            <p:ph type="body" sz="quarter" idx="10"/>
            <p:custDataLst>
              <p:tags r:id="rId3"/>
            </p:custDataLst>
          </p:nvPr>
        </p:nvSpPr>
        <p:spPr>
          <a:xfrm>
            <a:off x="838200" y="1797050"/>
            <a:ext cx="10848704" cy="4162425"/>
          </a:xfrm>
        </p:spPr>
        <p:txBody>
          <a:bodyPr>
            <a:noAutofit/>
          </a:bodyPr>
          <a:lstStyle/>
          <a:p>
            <a:pPr marL="0" indent="0" eaLnBrk="1" hangingPunct="1">
              <a:lnSpc>
                <a:spcPct val="90000"/>
              </a:lnSpc>
              <a:spcAft>
                <a:spcPts val="3000"/>
              </a:spcAft>
              <a:buNone/>
            </a:pPr>
            <a:r>
              <a:rPr lang="en-US" sz="3200" dirty="0">
                <a:solidFill>
                  <a:schemeClr val="tx1">
                    <a:lumMod val="75000"/>
                    <a:lumOff val="25000"/>
                  </a:schemeClr>
                </a:solidFill>
                <a:latin typeface="Calibri" panose="020F0502020204030204" pitchFamily="34" charset="0"/>
                <a:cs typeface="Calibri" panose="020F0502020204030204" pitchFamily="34" charset="0"/>
              </a:rPr>
              <a:t>Base Offense Levels:</a:t>
            </a:r>
          </a:p>
          <a:p>
            <a:pPr marL="457200" lvl="1" indent="0" eaLnBrk="1" hangingPunct="1">
              <a:lnSpc>
                <a:spcPct val="90000"/>
              </a:lnSpc>
              <a:spcAft>
                <a:spcPts val="3000"/>
              </a:spcAft>
              <a:buNone/>
            </a:pPr>
            <a:r>
              <a:rPr lang="en-US" sz="3200" b="1" dirty="0">
                <a:solidFill>
                  <a:schemeClr val="accent1"/>
                </a:solidFill>
                <a:latin typeface="Calibri" panose="020F0502020204030204" pitchFamily="34" charset="0"/>
                <a:cs typeface="Calibri" panose="020F0502020204030204" pitchFamily="34" charset="0"/>
              </a:rPr>
              <a:t>34</a:t>
            </a:r>
            <a:r>
              <a:rPr lang="en-US" sz="3200" dirty="0">
                <a:solidFill>
                  <a:schemeClr val="tx1">
                    <a:lumMod val="75000"/>
                    <a:lumOff val="25000"/>
                  </a:schemeClr>
                </a:solidFill>
                <a:latin typeface="Calibri" panose="020F0502020204030204" pitchFamily="34" charset="0"/>
                <a:cs typeface="Calibri" panose="020F0502020204030204" pitchFamily="34" charset="0"/>
              </a:rPr>
              <a:t> - § 1591(b)(1) – victim under 14</a:t>
            </a:r>
          </a:p>
          <a:p>
            <a:pPr marL="457200" lvl="1" indent="0" eaLnBrk="1" hangingPunct="1">
              <a:lnSpc>
                <a:spcPct val="90000"/>
              </a:lnSpc>
              <a:spcAft>
                <a:spcPts val="3000"/>
              </a:spcAft>
              <a:buNone/>
            </a:pPr>
            <a:r>
              <a:rPr lang="en-US" sz="3200" b="1" dirty="0">
                <a:solidFill>
                  <a:schemeClr val="accent1"/>
                </a:solidFill>
                <a:latin typeface="Calibri" panose="020F0502020204030204" pitchFamily="34" charset="0"/>
                <a:cs typeface="Calibri" panose="020F0502020204030204" pitchFamily="34" charset="0"/>
              </a:rPr>
              <a:t>30</a:t>
            </a:r>
            <a:r>
              <a:rPr lang="en-US" sz="3200" dirty="0">
                <a:solidFill>
                  <a:schemeClr val="tx1">
                    <a:lumMod val="75000"/>
                    <a:lumOff val="25000"/>
                  </a:schemeClr>
                </a:solidFill>
                <a:latin typeface="Calibri" panose="020F0502020204030204" pitchFamily="34" charset="0"/>
                <a:cs typeface="Calibri" panose="020F0502020204030204" pitchFamily="34" charset="0"/>
              </a:rPr>
              <a:t> - § 1591(b)(2) – victim between 14-18</a:t>
            </a:r>
          </a:p>
          <a:p>
            <a:pPr marL="457200" lvl="1" indent="0" eaLnBrk="1" hangingPunct="1">
              <a:lnSpc>
                <a:spcPct val="90000"/>
              </a:lnSpc>
              <a:spcAft>
                <a:spcPts val="3000"/>
              </a:spcAft>
              <a:buNone/>
            </a:pPr>
            <a:r>
              <a:rPr lang="en-US" sz="3200" b="1" dirty="0">
                <a:solidFill>
                  <a:schemeClr val="accent1"/>
                </a:solidFill>
                <a:latin typeface="Calibri" panose="020F0502020204030204" pitchFamily="34" charset="0"/>
                <a:cs typeface="Calibri" panose="020F0502020204030204" pitchFamily="34" charset="0"/>
              </a:rPr>
              <a:t>28</a:t>
            </a:r>
            <a:r>
              <a:rPr lang="en-US" sz="3200" dirty="0">
                <a:solidFill>
                  <a:schemeClr val="tx1">
                    <a:lumMod val="75000"/>
                    <a:lumOff val="25000"/>
                  </a:schemeClr>
                </a:solidFill>
                <a:latin typeface="Calibri" panose="020F0502020204030204" pitchFamily="34" charset="0"/>
                <a:cs typeface="Calibri" panose="020F0502020204030204" pitchFamily="34" charset="0"/>
              </a:rPr>
              <a:t> - §§ 2422(b) or 2423(a) – enticement/transport of minor</a:t>
            </a:r>
          </a:p>
          <a:p>
            <a:pPr marL="457200" lvl="1" indent="0" eaLnBrk="1" hangingPunct="1">
              <a:lnSpc>
                <a:spcPct val="90000"/>
              </a:lnSpc>
              <a:spcAft>
                <a:spcPts val="3000"/>
              </a:spcAft>
              <a:buNone/>
            </a:pPr>
            <a:r>
              <a:rPr lang="en-US" sz="3200" b="1" dirty="0">
                <a:solidFill>
                  <a:schemeClr val="accent1"/>
                </a:solidFill>
                <a:latin typeface="Calibri" panose="020F0502020204030204" pitchFamily="34" charset="0"/>
                <a:cs typeface="Calibri" panose="020F0502020204030204" pitchFamily="34" charset="0"/>
              </a:rPr>
              <a:t>24</a:t>
            </a:r>
            <a:r>
              <a:rPr lang="en-US" sz="3200" b="1" dirty="0">
                <a:solidFill>
                  <a:schemeClr val="tx1">
                    <a:lumMod val="75000"/>
                    <a:lumOff val="25000"/>
                  </a:schemeClr>
                </a:solidFill>
                <a:latin typeface="Calibri" panose="020F0502020204030204" pitchFamily="34" charset="0"/>
                <a:cs typeface="Calibri" panose="020F0502020204030204" pitchFamily="34" charset="0"/>
              </a:rPr>
              <a:t> - </a:t>
            </a:r>
            <a:r>
              <a:rPr lang="en-US" sz="3200" dirty="0">
                <a:solidFill>
                  <a:schemeClr val="tx1">
                    <a:lumMod val="75000"/>
                    <a:lumOff val="25000"/>
                  </a:schemeClr>
                </a:solidFill>
                <a:latin typeface="Calibri" panose="020F0502020204030204" pitchFamily="34" charset="0"/>
                <a:cs typeface="Calibri" panose="020F0502020204030204" pitchFamily="34" charset="0"/>
              </a:rPr>
              <a:t>otherwise</a:t>
            </a:r>
          </a:p>
        </p:txBody>
      </p:sp>
    </p:spTree>
    <p:custDataLst>
      <p:tags r:id="rId1"/>
    </p:custDataLst>
    <p:extLst>
      <p:ext uri="{BB962C8B-B14F-4D97-AF65-F5344CB8AC3E}">
        <p14:creationId xmlns:p14="http://schemas.microsoft.com/office/powerpoint/2010/main" val="27361316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590B22-3A80-478D-9BE5-98A1AD1C4232}"/>
              </a:ext>
            </a:extLst>
          </p:cNvPr>
          <p:cNvSpPr>
            <a:spLocks noGrp="1" noChangeArrowheads="1"/>
          </p:cNvSpPr>
          <p:nvPr>
            <p:ph type="body" sz="quarter" idx="10"/>
            <p:custDataLst>
              <p:tags r:id="rId2"/>
            </p:custDataLst>
          </p:nvPr>
        </p:nvSpPr>
        <p:spPr>
          <a:xfrm>
            <a:off x="573028" y="1921450"/>
            <a:ext cx="11045943" cy="2207242"/>
          </a:xfrm>
        </p:spPr>
        <p:txBody>
          <a:bodyPr>
            <a:noAutofit/>
          </a:bodyPr>
          <a:lstStyle/>
          <a:p>
            <a:pPr marL="457200" lvl="1" indent="0">
              <a:buNone/>
            </a:pPr>
            <a:r>
              <a:rPr lang="en-US" sz="3600" dirty="0">
                <a:solidFill>
                  <a:schemeClr val="tx1">
                    <a:lumMod val="75000"/>
                    <a:lumOff val="25000"/>
                  </a:schemeClr>
                </a:solidFill>
                <a:latin typeface="Calibri" panose="020F0502020204030204" pitchFamily="34" charset="0"/>
                <a:cs typeface="Calibri" panose="020F0502020204030204" pitchFamily="34" charset="0"/>
              </a:rPr>
              <a:t>§1B1.3, App. Note 7 - </a:t>
            </a:r>
          </a:p>
          <a:p>
            <a:pPr marL="457200" lvl="1" indent="0">
              <a:buNone/>
            </a:pPr>
            <a:r>
              <a:rPr lang="en-US" sz="3600" dirty="0">
                <a:solidFill>
                  <a:schemeClr val="tx1">
                    <a:lumMod val="75000"/>
                    <a:lumOff val="25000"/>
                  </a:schemeClr>
                </a:solidFill>
                <a:latin typeface="Calibri" panose="020F0502020204030204" pitchFamily="34" charset="0"/>
                <a:cs typeface="Calibri" panose="020F0502020204030204" pitchFamily="34" charset="0"/>
              </a:rPr>
              <a:t>Treat conspiracies the </a:t>
            </a:r>
            <a:r>
              <a:rPr lang="en-US" sz="3600" b="1" dirty="0">
                <a:solidFill>
                  <a:srgbClr val="A12332"/>
                </a:solidFill>
                <a:latin typeface="Calibri" panose="020F0502020204030204" pitchFamily="34" charset="0"/>
                <a:cs typeface="Calibri" panose="020F0502020204030204" pitchFamily="34" charset="0"/>
              </a:rPr>
              <a:t>same as the substantive offense.</a:t>
            </a:r>
          </a:p>
          <a:p>
            <a:pPr marL="457200" lvl="1" indent="0">
              <a:buNone/>
            </a:pP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pPr marL="457200" lvl="1" indent="0">
              <a:buNone/>
            </a:pPr>
            <a:r>
              <a:rPr lang="en-US" sz="3600" dirty="0">
                <a:solidFill>
                  <a:schemeClr val="tx1">
                    <a:lumMod val="75000"/>
                    <a:lumOff val="25000"/>
                  </a:schemeClr>
                </a:solidFill>
                <a:latin typeface="Calibri" panose="020F0502020204030204" pitchFamily="34" charset="0"/>
                <a:cs typeface="Calibri" panose="020F0502020204030204" pitchFamily="34" charset="0"/>
              </a:rPr>
              <a:t>§2X1.1, App. Note 2 – </a:t>
            </a:r>
          </a:p>
          <a:p>
            <a:pPr marL="457200" lvl="1" indent="0">
              <a:buNone/>
            </a:pPr>
            <a:r>
              <a:rPr lang="en-US" sz="3600" dirty="0">
                <a:solidFill>
                  <a:schemeClr val="tx1">
                    <a:lumMod val="75000"/>
                    <a:lumOff val="25000"/>
                  </a:schemeClr>
                </a:solidFill>
                <a:latin typeface="Calibri" panose="020F0502020204030204" pitchFamily="34" charset="0"/>
                <a:cs typeface="Calibri" panose="020F0502020204030204" pitchFamily="34" charset="0"/>
              </a:rPr>
              <a:t>the base offense level will be the same as that for the </a:t>
            </a:r>
            <a:r>
              <a:rPr lang="en-US" sz="3600" b="1" dirty="0">
                <a:solidFill>
                  <a:srgbClr val="A12332"/>
                </a:solidFill>
                <a:latin typeface="Calibri" panose="020F0502020204030204" pitchFamily="34" charset="0"/>
                <a:cs typeface="Calibri" panose="020F0502020204030204" pitchFamily="34" charset="0"/>
              </a:rPr>
              <a:t>substantive offense</a:t>
            </a:r>
            <a:r>
              <a:rPr lang="en-US" sz="3600" b="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5" name="Rectangle 2">
            <a:extLst>
              <a:ext uri="{FF2B5EF4-FFF2-40B4-BE49-F238E27FC236}">
                <a16:creationId xmlns:a16="http://schemas.microsoft.com/office/drawing/2014/main" id="{0D4336DA-0DCF-4CAC-8422-AD5259D3299B}"/>
              </a:ext>
            </a:extLst>
          </p:cNvPr>
          <p:cNvSpPr>
            <a:spLocks noGrp="1" noChangeArrowheads="1"/>
          </p:cNvSpPr>
          <p:nvPr>
            <p:ph type="title"/>
            <p:custDataLst>
              <p:tags r:id="rId3"/>
            </p:custDataLst>
          </p:nvPr>
        </p:nvSpPr>
        <p:spPr>
          <a:xfrm>
            <a:off x="838200" y="365125"/>
            <a:ext cx="10515600" cy="1325563"/>
          </a:xfrm>
        </p:spPr>
        <p:txBody>
          <a:bodyPr/>
          <a:lstStyle/>
          <a:p>
            <a:pPr eaLnBrk="1" hangingPunct="1"/>
            <a:r>
              <a:rPr lang="en-US" sz="4000" b="1">
                <a:solidFill>
                  <a:schemeClr val="tx1">
                    <a:lumMod val="75000"/>
                    <a:lumOff val="25000"/>
                  </a:schemeClr>
                </a:solidFill>
                <a:latin typeface="Calibri" panose="020F0502020204030204" pitchFamily="34" charset="0"/>
                <a:cs typeface="Calibri" panose="020F0502020204030204" pitchFamily="34" charset="0"/>
              </a:rPr>
              <a:t>18 U.S.C. § 1594(c) Conspiracy Convictions</a:t>
            </a:r>
          </a:p>
        </p:txBody>
      </p:sp>
    </p:spTree>
    <p:custDataLst>
      <p:tags r:id="rId1"/>
    </p:custDataLst>
    <p:extLst>
      <p:ext uri="{BB962C8B-B14F-4D97-AF65-F5344CB8AC3E}">
        <p14:creationId xmlns:p14="http://schemas.microsoft.com/office/powerpoint/2010/main" val="70815279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D20E0131-111C-4FAE-B178-37CCD3BA008C}"/>
              </a:ext>
            </a:extLst>
          </p:cNvPr>
          <p:cNvSpPr/>
          <p:nvPr>
            <p:custDataLst>
              <p:tags r:id="rId2"/>
            </p:custDataLst>
          </p:nvPr>
        </p:nvSpPr>
        <p:spPr>
          <a:xfrm>
            <a:off x="7984272" y="1895706"/>
            <a:ext cx="4144227" cy="4962293"/>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DAC21E0C-B076-4409-B8BE-482E4C7D6762}"/>
              </a:ext>
            </a:extLst>
          </p:cNvPr>
          <p:cNvSpPr>
            <a:spLocks noGrp="1"/>
          </p:cNvSpPr>
          <p:nvPr>
            <p:ph type="title"/>
          </p:nvPr>
        </p:nvSpPr>
        <p:spPr>
          <a:xfrm>
            <a:off x="559417" y="1480247"/>
            <a:ext cx="7625577" cy="1325563"/>
          </a:xfrm>
        </p:spPr>
        <p:txBody>
          <a:bodyPr>
            <a:noAutofit/>
          </a:bodyPr>
          <a:lstStyle/>
          <a:p>
            <a:pPr algn="l"/>
            <a:r>
              <a:rPr lang="en-US" sz="2800" dirty="0"/>
              <a:t>The defendant is convicted of conspiracy to engage in sex trafficking by force, fraud, or coercion, 18 U.S.C. § 1594(c). The indictment described the conspiracy as one “to cause ‘Victim 4’ to engage in a commercial sex act, in violation of 18 U.S.C. § 1591(a)(1).“</a:t>
            </a:r>
            <a:br>
              <a:rPr lang="en-US" sz="2800" dirty="0"/>
            </a:br>
            <a:br>
              <a:rPr lang="en-US" sz="2800" dirty="0"/>
            </a:br>
            <a:r>
              <a:rPr lang="en-US" sz="2800" dirty="0"/>
              <a:t>Which of the four base offense levels at §2G1.3 should apply?</a:t>
            </a:r>
          </a:p>
        </p:txBody>
      </p:sp>
      <p:sp>
        <p:nvSpPr>
          <p:cNvPr id="3" name="TPAnswers" title="Answer Text">
            <a:extLst>
              <a:ext uri="{FF2B5EF4-FFF2-40B4-BE49-F238E27FC236}">
                <a16:creationId xmlns:a16="http://schemas.microsoft.com/office/drawing/2014/main" id="{DE447693-873E-4163-BAA3-8DB5A3CF6F26}"/>
              </a:ext>
            </a:extLst>
          </p:cNvPr>
          <p:cNvSpPr>
            <a:spLocks noGrp="1"/>
          </p:cNvSpPr>
          <p:nvPr>
            <p:ph type="body" idx="1"/>
            <p:custDataLst>
              <p:tags r:id="rId3"/>
            </p:custDataLst>
          </p:nvPr>
        </p:nvSpPr>
        <p:spPr>
          <a:xfrm>
            <a:off x="670932" y="4293296"/>
            <a:ext cx="3153937" cy="2168914"/>
          </a:xfrm>
        </p:spPr>
        <p:txBody>
          <a:bodyPr>
            <a:normAutofit lnSpcReduction="10000"/>
          </a:bodyPr>
          <a:lstStyle/>
          <a:p>
            <a:pPr marL="514350" indent="-514350">
              <a:buFont typeface="Arial" panose="020B0604020202020204" pitchFamily="34" charset="0"/>
              <a:buAutoNum type="alphaUcPeriod"/>
            </a:pPr>
            <a:r>
              <a:rPr lang="en-US" dirty="0"/>
              <a:t>34</a:t>
            </a:r>
          </a:p>
          <a:p>
            <a:pPr marL="514350" indent="-514350">
              <a:buFont typeface="Arial" panose="020B0604020202020204" pitchFamily="34" charset="0"/>
              <a:buAutoNum type="alphaUcPeriod"/>
            </a:pPr>
            <a:r>
              <a:rPr lang="en-US" dirty="0"/>
              <a:t>30</a:t>
            </a:r>
          </a:p>
          <a:p>
            <a:pPr marL="514350" indent="-514350">
              <a:buFont typeface="Arial" panose="020B0604020202020204" pitchFamily="34" charset="0"/>
              <a:buAutoNum type="alphaUcPeriod"/>
            </a:pPr>
            <a:r>
              <a:rPr lang="en-US" dirty="0"/>
              <a:t>28</a:t>
            </a:r>
          </a:p>
          <a:p>
            <a:pPr marL="514350" indent="-514350">
              <a:buFont typeface="Arial" panose="020B0604020202020204" pitchFamily="34" charset="0"/>
              <a:buAutoNum type="alphaUcPeriod"/>
            </a:pPr>
            <a:r>
              <a:rPr lang="en-US" dirty="0"/>
              <a:t>24</a:t>
            </a:r>
          </a:p>
        </p:txBody>
      </p:sp>
      <p:sp>
        <p:nvSpPr>
          <p:cNvPr id="4" name="TPPolling" title="Polling Shape">
            <a:extLst>
              <a:ext uri="{FF2B5EF4-FFF2-40B4-BE49-F238E27FC236}">
                <a16:creationId xmlns:a16="http://schemas.microsoft.com/office/drawing/2014/main" id="{7ADC80BC-5CDE-45E1-BD9E-A4B5FA122CA8}"/>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59053AF2-DB32-42A8-93A5-48092CACA545}"/>
              </a:ext>
            </a:extLst>
          </p:cNvPr>
          <p:cNvSpPr/>
          <p:nvPr>
            <p:custDataLst>
              <p:tags r:id="rId4"/>
            </p:custDataLst>
          </p:nvPr>
        </p:nvSpPr>
        <p:spPr>
          <a:xfrm rot="10800000">
            <a:off x="427092" y="4339016"/>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2592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custDataLst>
              <p:tags r:id="rId2"/>
            </p:custDataLst>
          </p:nvPr>
        </p:nvSpPr>
        <p:spPr>
          <a:xfrm>
            <a:off x="0" y="162237"/>
            <a:ext cx="12166012" cy="1325563"/>
          </a:xfrm>
        </p:spPr>
        <p:txBody>
          <a:bodyPr>
            <a:normAutofit/>
          </a:bodyPr>
          <a:lstStyle/>
          <a:p>
            <a:pPr eaLnBrk="1" hangingPunct="1"/>
            <a:r>
              <a:rPr lang="en-US" sz="4000" b="1">
                <a:solidFill>
                  <a:schemeClr val="tx1">
                    <a:lumMod val="75000"/>
                    <a:lumOff val="25000"/>
                  </a:schemeClr>
                </a:solidFill>
                <a:latin typeface="Calibri" panose="020F0502020204030204" pitchFamily="34" charset="0"/>
                <a:cs typeface="Calibri" panose="020F0502020204030204" pitchFamily="34" charset="0"/>
              </a:rPr>
              <a:t>§2G1.3 Specific Offense Characteristics</a:t>
            </a:r>
          </a:p>
        </p:txBody>
      </p:sp>
      <p:sp>
        <p:nvSpPr>
          <p:cNvPr id="30724" name="Rectangle 3"/>
          <p:cNvSpPr>
            <a:spLocks noGrp="1" noChangeArrowheads="1"/>
          </p:cNvSpPr>
          <p:nvPr>
            <p:ph sz="half" idx="1"/>
            <p:custDataLst>
              <p:tags r:id="rId3"/>
            </p:custDataLst>
          </p:nvPr>
        </p:nvSpPr>
        <p:spPr>
          <a:xfrm>
            <a:off x="1193212" y="1601269"/>
            <a:ext cx="10972800" cy="4787500"/>
          </a:xfrm>
        </p:spPr>
        <p:txBody>
          <a:bodyPr>
            <a:normAutofit/>
          </a:bodyPr>
          <a:lstStyle/>
          <a:p>
            <a:pPr marL="0" indent="0" eaLnBrk="1" hangingPunct="1">
              <a:lnSpc>
                <a:spcPct val="150000"/>
              </a:lnSpc>
              <a:buNone/>
            </a:pPr>
            <a:r>
              <a:rPr lang="en-US" b="1" dirty="0">
                <a:solidFill>
                  <a:srgbClr val="A12332"/>
                </a:solidFill>
                <a:latin typeface="Calibri" panose="020F0502020204030204" pitchFamily="34" charset="0"/>
                <a:cs typeface="Calibri" panose="020F0502020204030204" pitchFamily="34" charset="0"/>
              </a:rPr>
              <a:t>(b)(2)(B) – Undue influence – 33.7%</a:t>
            </a:r>
          </a:p>
          <a:p>
            <a:pPr marL="0" indent="0" eaLnBrk="1" hangingPunct="1">
              <a:lnSpc>
                <a:spcPct val="150000"/>
              </a:lnSpc>
              <a:buNone/>
            </a:pPr>
            <a:r>
              <a:rPr lang="en-US" b="1" dirty="0">
                <a:solidFill>
                  <a:srgbClr val="A12332"/>
                </a:solidFill>
                <a:latin typeface="Calibri" panose="020F0502020204030204" pitchFamily="34" charset="0"/>
                <a:cs typeface="Calibri" panose="020F0502020204030204" pitchFamily="34" charset="0"/>
              </a:rPr>
              <a:t>(b)(3)(A) - Use of a computer to persuade – 42.7%</a:t>
            </a:r>
          </a:p>
          <a:p>
            <a:pPr marL="0" indent="0" eaLnBrk="1" hangingPunct="1">
              <a:lnSpc>
                <a:spcPct val="150000"/>
              </a:lnSpc>
              <a:buNone/>
            </a:pPr>
            <a:r>
              <a:rPr lang="en-US" b="1" dirty="0">
                <a:solidFill>
                  <a:srgbClr val="A12332"/>
                </a:solidFill>
                <a:latin typeface="Calibri" panose="020F0502020204030204" pitchFamily="34" charset="0"/>
                <a:cs typeface="Calibri" panose="020F0502020204030204" pitchFamily="34" charset="0"/>
              </a:rPr>
              <a:t>(b)(3)(B) – Use of a computer to solicit – 42.7%</a:t>
            </a:r>
          </a:p>
          <a:p>
            <a:pPr marL="0" indent="0" eaLnBrk="1" hangingPunct="1">
              <a:lnSpc>
                <a:spcPct val="150000"/>
              </a:lnSpc>
              <a:buNone/>
            </a:pPr>
            <a:r>
              <a:rPr lang="en-US" b="1" dirty="0">
                <a:solidFill>
                  <a:srgbClr val="A12332"/>
                </a:solidFill>
                <a:latin typeface="Calibri" panose="020F0502020204030204" pitchFamily="34" charset="0"/>
                <a:cs typeface="Calibri" panose="020F0502020204030204" pitchFamily="34" charset="0"/>
              </a:rPr>
              <a:t>(b)(4)(A) – Commission sex act or contact – 42.2%</a:t>
            </a:r>
          </a:p>
        </p:txBody>
      </p:sp>
      <p:sp>
        <p:nvSpPr>
          <p:cNvPr id="30725" name="Slide Number Placeholder 5"/>
          <p:cNvSpPr txBox="1"/>
          <p:nvPr userDrawn="1">
            <p:custDataLst>
              <p:tags r:id="rId4"/>
            </p:custDataLst>
          </p:nvPr>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BF7EFE-216E-481F-AC95-C70F0C0D6B82}" type="slidenum">
              <a:rPr lang="en-US" sz="1800" smtClean="0"/>
              <a:t>33</a:t>
            </a:fld>
            <a:endParaRPr lang="en-US" sz="1800"/>
          </a:p>
        </p:txBody>
      </p:sp>
    </p:spTree>
    <p:custDataLst>
      <p:tags r:id="rId1"/>
    </p:custDataLst>
    <p:extLst>
      <p:ext uri="{BB962C8B-B14F-4D97-AF65-F5344CB8AC3E}">
        <p14:creationId xmlns:p14="http://schemas.microsoft.com/office/powerpoint/2010/main" val="3196553028"/>
      </p:ext>
    </p:extLst>
  </p:cSld>
  <p:clrMapOvr>
    <a:masterClrMapping/>
  </p:clrMapOvr>
  <p:transition spd="slow">
    <p:pull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custDataLst>
              <p:tags r:id="rId2"/>
            </p:custDataLst>
          </p:nvPr>
        </p:nvSpPr>
        <p:spPr/>
        <p:txBody>
          <a:bodyPr>
            <a:normAutofit/>
          </a:bodyPr>
          <a:lstStyle/>
          <a:p>
            <a:pPr eaLnBrk="1" hangingPunct="1"/>
            <a:r>
              <a:rPr lang="en-US" sz="4000" b="1">
                <a:solidFill>
                  <a:schemeClr val="tx1">
                    <a:lumMod val="75000"/>
                    <a:lumOff val="25000"/>
                  </a:schemeClr>
                </a:solidFill>
                <a:latin typeface="Calibri" panose="020F0502020204030204" pitchFamily="34" charset="0"/>
                <a:cs typeface="Calibri" panose="020F0502020204030204" pitchFamily="34" charset="0"/>
              </a:rPr>
              <a:t>§2G1.3(b)(2)(B) Undue Influence</a:t>
            </a:r>
          </a:p>
        </p:txBody>
      </p:sp>
      <p:sp>
        <p:nvSpPr>
          <p:cNvPr id="22532" name="Rectangle 3"/>
          <p:cNvSpPr>
            <a:spLocks noGrp="1" noChangeArrowheads="1"/>
          </p:cNvSpPr>
          <p:nvPr>
            <p:ph sz="half" idx="1"/>
            <p:custDataLst>
              <p:tags r:id="rId3"/>
            </p:custDataLst>
          </p:nvPr>
        </p:nvSpPr>
        <p:spPr>
          <a:xfrm>
            <a:off x="180109" y="1989606"/>
            <a:ext cx="11503891" cy="4437933"/>
          </a:xfrm>
        </p:spPr>
        <p:txBody>
          <a:bodyPr>
            <a:normAutofit/>
          </a:bodyPr>
          <a:lstStyle/>
          <a:p>
            <a:pPr lvl="1"/>
            <a:r>
              <a:rPr lang="en-US" sz="3600" dirty="0">
                <a:solidFill>
                  <a:schemeClr val="tx1">
                    <a:lumMod val="75000"/>
                    <a:lumOff val="25000"/>
                  </a:schemeClr>
                </a:solidFill>
                <a:latin typeface="Calibri" panose="020F0502020204030204" pitchFamily="34" charset="0"/>
                <a:cs typeface="Calibri" panose="020F0502020204030204" pitchFamily="34" charset="0"/>
              </a:rPr>
              <a:t>Consider facts to determine if defendant’s influence  over the minor compromised the voluntariness of minor’s behavior</a:t>
            </a:r>
          </a:p>
          <a:p>
            <a:pPr lvl="1">
              <a:lnSpc>
                <a:spcPct val="150000"/>
              </a:lnSpc>
            </a:pPr>
            <a:r>
              <a:rPr lang="en-US" sz="3600" dirty="0">
                <a:solidFill>
                  <a:schemeClr val="tx1">
                    <a:lumMod val="75000"/>
                    <a:lumOff val="25000"/>
                  </a:schemeClr>
                </a:solidFill>
                <a:latin typeface="Calibri" panose="020F0502020204030204" pitchFamily="34" charset="0"/>
                <a:cs typeface="Calibri" panose="020F0502020204030204" pitchFamily="34" charset="0"/>
              </a:rPr>
              <a:t>Rebuttable presumption 10-year age difference</a:t>
            </a:r>
          </a:p>
          <a:p>
            <a:pPr lvl="1">
              <a:lnSpc>
                <a:spcPct val="150000"/>
              </a:lnSpc>
            </a:pPr>
            <a:r>
              <a:rPr lang="en-US" sz="3600" dirty="0">
                <a:solidFill>
                  <a:schemeClr val="tx1">
                    <a:lumMod val="75000"/>
                    <a:lumOff val="25000"/>
                  </a:schemeClr>
                </a:solidFill>
                <a:latin typeface="Calibri" panose="020F0502020204030204" pitchFamily="34" charset="0"/>
                <a:cs typeface="Calibri" panose="020F0502020204030204" pitchFamily="34" charset="0"/>
              </a:rPr>
              <a:t>Doesn’t apply in “sting cases”</a:t>
            </a:r>
          </a:p>
        </p:txBody>
      </p:sp>
      <p:sp>
        <p:nvSpPr>
          <p:cNvPr id="22533" name="Slide Number Placeholder 5"/>
          <p:cNvSpPr txBox="1"/>
          <p:nvPr userDrawn="1">
            <p:custDataLst>
              <p:tags r:id="rId4"/>
            </p:custDataLst>
          </p:nvPr>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FFFE4E-0695-4E77-B3AB-F847EB49A993}" type="slidenum">
              <a:rPr lang="en-US" sz="1800" smtClean="0"/>
              <a:t>34</a:t>
            </a:fld>
            <a:endParaRPr lang="en-US" sz="1800"/>
          </a:p>
        </p:txBody>
      </p:sp>
    </p:spTree>
    <p:custDataLst>
      <p:tags r:id="rId1"/>
    </p:custDataLst>
    <p:extLst>
      <p:ext uri="{BB962C8B-B14F-4D97-AF65-F5344CB8AC3E}">
        <p14:creationId xmlns:p14="http://schemas.microsoft.com/office/powerpoint/2010/main" val="3126439122"/>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custDataLst>
              <p:tags r:id="rId2"/>
            </p:custDataLst>
          </p:nvPr>
        </p:nvSpPr>
        <p:spPr>
          <a:xfrm>
            <a:off x="4285" y="1025"/>
            <a:ext cx="12166012" cy="1325563"/>
          </a:xfrm>
        </p:spPr>
        <p:txBody>
          <a:bodyPr>
            <a:normAutofit/>
          </a:bodyPr>
          <a:lstStyle/>
          <a:p>
            <a:pPr eaLnBrk="1" hangingPunct="1"/>
            <a:r>
              <a:rPr lang="en-US" sz="4000" b="1">
                <a:solidFill>
                  <a:schemeClr val="tx1">
                    <a:lumMod val="75000"/>
                    <a:lumOff val="25000"/>
                  </a:schemeClr>
                </a:solidFill>
                <a:latin typeface="Calibri" panose="020F0502020204030204" pitchFamily="34" charset="0"/>
                <a:cs typeface="Calibri" panose="020F0502020204030204" pitchFamily="34" charset="0"/>
              </a:rPr>
              <a:t>§2G1.3 Cross References Example</a:t>
            </a:r>
          </a:p>
        </p:txBody>
      </p:sp>
      <p:sp>
        <p:nvSpPr>
          <p:cNvPr id="4" name="Rectangle 3">
            <a:extLst>
              <a:ext uri="{FF2B5EF4-FFF2-40B4-BE49-F238E27FC236}">
                <a16:creationId xmlns:a16="http://schemas.microsoft.com/office/drawing/2014/main" id="{0E9BB27A-AEE8-4F95-A4B8-B4C9D818161D}"/>
              </a:ext>
            </a:extLst>
          </p:cNvPr>
          <p:cNvSpPr/>
          <p:nvPr>
            <p:custDataLst>
              <p:tags r:id="rId3"/>
            </p:custDataLst>
          </p:nvPr>
        </p:nvSpPr>
        <p:spPr>
          <a:xfrm>
            <a:off x="865292" y="2695073"/>
            <a:ext cx="4328455" cy="1754326"/>
          </a:xfrm>
          <a:prstGeom prst="rect">
            <a:avLst/>
          </a:prstGeom>
          <a:solidFill>
            <a:schemeClr val="bg1">
              <a:lumMod val="95000"/>
            </a:schemeClr>
          </a:solidFill>
          <a:ln w="28575">
            <a:solidFill>
              <a:schemeClr val="accent1"/>
            </a:solidFill>
          </a:ln>
        </p:spPr>
        <p:txBody>
          <a:bodyPr wrap="square">
            <a:spAutoFit/>
          </a:bodyPr>
          <a:lstStyle/>
          <a:p>
            <a:pPr algn="ctr"/>
            <a:r>
              <a:rPr lang="en-US" sz="2800" b="1" dirty="0">
                <a:solidFill>
                  <a:schemeClr val="tx1">
                    <a:lumMod val="75000"/>
                    <a:lumOff val="25000"/>
                  </a:schemeClr>
                </a:solidFill>
                <a:latin typeface="Calibri" panose="020F0502020204030204" pitchFamily="34" charset="0"/>
                <a:ea typeface="Calibri" panose="020F0502020204030204" pitchFamily="34" charset="0"/>
              </a:rPr>
              <a:t>Count 1</a:t>
            </a:r>
          </a:p>
          <a:p>
            <a:r>
              <a:rPr lang="en-US" sz="2000" b="1">
                <a:solidFill>
                  <a:schemeClr val="tx1">
                    <a:lumMod val="75000"/>
                    <a:lumOff val="25000"/>
                  </a:schemeClr>
                </a:solidFill>
              </a:rPr>
              <a:t>Transportation</a:t>
            </a:r>
            <a:r>
              <a:rPr lang="en-US" sz="2000">
                <a:solidFill>
                  <a:schemeClr val="tx1">
                    <a:lumMod val="75000"/>
                    <a:lumOff val="25000"/>
                  </a:schemeClr>
                </a:solidFill>
              </a:rPr>
              <a:t> of a 14-year-old for purposes of illegal sexual activity, production of child pornography on March 20, 2016. </a:t>
            </a:r>
          </a:p>
        </p:txBody>
      </p:sp>
      <p:sp>
        <p:nvSpPr>
          <p:cNvPr id="18" name="Rectangle 17">
            <a:extLst>
              <a:ext uri="{FF2B5EF4-FFF2-40B4-BE49-F238E27FC236}">
                <a16:creationId xmlns:a16="http://schemas.microsoft.com/office/drawing/2014/main" id="{31E70E57-10FA-4D98-B653-F3CCEB6BF97B}"/>
              </a:ext>
            </a:extLst>
          </p:cNvPr>
          <p:cNvSpPr/>
          <p:nvPr>
            <p:custDataLst>
              <p:tags r:id="rId4"/>
            </p:custDataLst>
          </p:nvPr>
        </p:nvSpPr>
        <p:spPr>
          <a:xfrm>
            <a:off x="865292" y="4584970"/>
            <a:ext cx="4328455" cy="1692771"/>
          </a:xfrm>
          <a:prstGeom prst="rect">
            <a:avLst/>
          </a:prstGeom>
          <a:solidFill>
            <a:schemeClr val="bg1">
              <a:lumMod val="95000"/>
            </a:schemeClr>
          </a:solidFill>
          <a:ln w="28575">
            <a:solidFill>
              <a:schemeClr val="accent1"/>
            </a:solidFill>
          </a:ln>
        </p:spPr>
        <p:txBody>
          <a:bodyPr wrap="square">
            <a:spAutoFit/>
          </a:bodyPr>
          <a:lstStyle/>
          <a:p>
            <a:r>
              <a:rPr lang="en-US" sz="2000">
                <a:solidFill>
                  <a:schemeClr val="tx1">
                    <a:lumMod val="75000"/>
                    <a:lumOff val="25000"/>
                  </a:schemeClr>
                </a:solidFill>
                <a:latin typeface="Calibri" panose="020F0502020204030204" pitchFamily="34" charset="0"/>
                <a:ea typeface="Calibri" panose="020F0502020204030204" pitchFamily="34" charset="0"/>
              </a:rPr>
              <a:t>Guideline</a:t>
            </a:r>
            <a:r>
              <a:rPr lang="en-US" sz="2400" b="1">
                <a:solidFill>
                  <a:schemeClr val="tx1">
                    <a:lumMod val="75000"/>
                    <a:lumOff val="25000"/>
                  </a:schemeClr>
                </a:solidFill>
                <a:latin typeface="Calibri" panose="020F0502020204030204" pitchFamily="34" charset="0"/>
                <a:ea typeface="Calibri" panose="020F0502020204030204" pitchFamily="34" charset="0"/>
              </a:rPr>
              <a:t>: §2G1.3</a:t>
            </a:r>
          </a:p>
          <a:p>
            <a:r>
              <a:rPr lang="en-US" sz="2000">
                <a:solidFill>
                  <a:schemeClr val="tx1">
                    <a:lumMod val="75000"/>
                    <a:lumOff val="25000"/>
                  </a:schemeClr>
                </a:solidFill>
                <a:latin typeface="Calibri" panose="020F0502020204030204" pitchFamily="34" charset="0"/>
                <a:ea typeface="Calibri" panose="020F0502020204030204" pitchFamily="34" charset="0"/>
              </a:rPr>
              <a:t>BOL 28</a:t>
            </a:r>
          </a:p>
          <a:p>
            <a:r>
              <a:rPr lang="en-US" sz="2000">
                <a:solidFill>
                  <a:schemeClr val="tx1">
                    <a:lumMod val="75000"/>
                    <a:lumOff val="25000"/>
                  </a:schemeClr>
                </a:solidFill>
                <a:latin typeface="Calibri" panose="020F0502020204030204" pitchFamily="34" charset="0"/>
                <a:ea typeface="Calibri" panose="020F0502020204030204" pitchFamily="34" charset="0"/>
              </a:rPr>
              <a:t>(b)(2) (False Identity) +2</a:t>
            </a:r>
          </a:p>
          <a:p>
            <a:r>
              <a:rPr lang="en-US" sz="2000">
                <a:solidFill>
                  <a:schemeClr val="tx1">
                    <a:lumMod val="75000"/>
                    <a:lumOff val="25000"/>
                  </a:schemeClr>
                </a:solidFill>
                <a:latin typeface="Calibri" panose="020F0502020204030204" pitchFamily="34" charset="0"/>
                <a:ea typeface="Calibri" panose="020F0502020204030204" pitchFamily="34" charset="0"/>
              </a:rPr>
              <a:t>(b)(3) (Use of Computer) +2</a:t>
            </a:r>
          </a:p>
          <a:p>
            <a:r>
              <a:rPr lang="en-US" sz="2000" b="1">
                <a:solidFill>
                  <a:schemeClr val="tx1">
                    <a:lumMod val="75000"/>
                    <a:lumOff val="25000"/>
                  </a:schemeClr>
                </a:solidFill>
                <a:latin typeface="Calibri" panose="020F0502020204030204" pitchFamily="34" charset="0"/>
                <a:ea typeface="Calibri" panose="020F0502020204030204" pitchFamily="34" charset="0"/>
              </a:rPr>
              <a:t>Total Offense level of 32 </a:t>
            </a:r>
            <a:endParaRPr lang="en-US" sz="2400" b="1">
              <a:solidFill>
                <a:schemeClr val="tx1">
                  <a:lumMod val="75000"/>
                  <a:lumOff val="25000"/>
                </a:schemeClr>
              </a:solidFill>
            </a:endParaRPr>
          </a:p>
        </p:txBody>
      </p:sp>
      <p:sp>
        <p:nvSpPr>
          <p:cNvPr id="20" name="Rectangle 19">
            <a:extLst>
              <a:ext uri="{FF2B5EF4-FFF2-40B4-BE49-F238E27FC236}">
                <a16:creationId xmlns:a16="http://schemas.microsoft.com/office/drawing/2014/main" id="{35068CDC-30FC-4D10-87D1-DCB06C6F3CF5}"/>
              </a:ext>
            </a:extLst>
          </p:cNvPr>
          <p:cNvSpPr/>
          <p:nvPr>
            <p:custDataLst>
              <p:tags r:id="rId5"/>
            </p:custDataLst>
          </p:nvPr>
        </p:nvSpPr>
        <p:spPr>
          <a:xfrm>
            <a:off x="6596811" y="2162219"/>
            <a:ext cx="4328454" cy="830997"/>
          </a:xfrm>
          <a:prstGeom prst="rect">
            <a:avLst/>
          </a:prstGeom>
          <a:solidFill>
            <a:schemeClr val="bg1">
              <a:lumMod val="95000"/>
            </a:schemeClr>
          </a:solidFill>
          <a:ln w="28575">
            <a:solidFill>
              <a:schemeClr val="tx2"/>
            </a:solidFill>
          </a:ln>
        </p:spPr>
        <p:txBody>
          <a:bodyPr wrap="square">
            <a:spAutoFit/>
          </a:bodyPr>
          <a:lstStyle/>
          <a:p>
            <a:pPr algn="ctr"/>
            <a:r>
              <a:rPr lang="en-US" sz="2400" b="1">
                <a:solidFill>
                  <a:schemeClr val="tx1">
                    <a:lumMod val="75000"/>
                    <a:lumOff val="25000"/>
                  </a:schemeClr>
                </a:solidFill>
                <a:latin typeface="Calibri" panose="020F0502020204030204" pitchFamily="34" charset="0"/>
                <a:ea typeface="Calibri" panose="020F0502020204030204" pitchFamily="34" charset="0"/>
              </a:rPr>
              <a:t>Count 1 Cross Reference</a:t>
            </a:r>
          </a:p>
          <a:p>
            <a:pPr algn="ctr"/>
            <a:r>
              <a:rPr lang="en-US" altLang="en-US" sz="2400">
                <a:solidFill>
                  <a:schemeClr val="tx1">
                    <a:lumMod val="75000"/>
                    <a:lumOff val="25000"/>
                  </a:schemeClr>
                </a:solidFill>
                <a:latin typeface="+mj-lt"/>
                <a:ea typeface="Calibri" panose="020F0502020204030204" pitchFamily="34" charset="0"/>
                <a:cs typeface="Times New Roman" panose="02020603050405020304" pitchFamily="18" charset="0"/>
              </a:rPr>
              <a:t>Production of child pornography. </a:t>
            </a:r>
          </a:p>
        </p:txBody>
      </p:sp>
      <p:cxnSp>
        <p:nvCxnSpPr>
          <p:cNvPr id="17" name="Connector: Elbow 16">
            <a:extLst>
              <a:ext uri="{FF2B5EF4-FFF2-40B4-BE49-F238E27FC236}">
                <a16:creationId xmlns:a16="http://schemas.microsoft.com/office/drawing/2014/main" id="{1188066A-0418-481D-887A-AFAB36276E3B}"/>
              </a:ext>
            </a:extLst>
          </p:cNvPr>
          <p:cNvCxnSpPr>
            <a:cxnSpLocks/>
            <a:stCxn id="18" idx="3"/>
            <a:endCxn id="20" idx="1"/>
          </p:cNvCxnSpPr>
          <p:nvPr>
            <p:custDataLst>
              <p:tags r:id="rId6"/>
            </p:custDataLst>
          </p:nvPr>
        </p:nvCxnSpPr>
        <p:spPr>
          <a:xfrm flipV="1">
            <a:off x="5193747" y="2577718"/>
            <a:ext cx="1403064" cy="285363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AEB5E1E-9B70-440C-A63F-16070B58067D}"/>
              </a:ext>
            </a:extLst>
          </p:cNvPr>
          <p:cNvSpPr/>
          <p:nvPr>
            <p:custDataLst>
              <p:tags r:id="rId7"/>
            </p:custDataLst>
          </p:nvPr>
        </p:nvSpPr>
        <p:spPr>
          <a:xfrm>
            <a:off x="6596809" y="4065381"/>
            <a:ext cx="4328454" cy="2308324"/>
          </a:xfrm>
          <a:prstGeom prst="rect">
            <a:avLst/>
          </a:prstGeom>
          <a:solidFill>
            <a:schemeClr val="bg1">
              <a:lumMod val="95000"/>
            </a:schemeClr>
          </a:solidFill>
          <a:ln w="28575">
            <a:solidFill>
              <a:schemeClr val="tx2"/>
            </a:solidFill>
          </a:ln>
        </p:spPr>
        <p:txBody>
          <a:bodyPr wrap="square">
            <a:spAutoFit/>
          </a:bodyPr>
          <a:lstStyle/>
          <a:p>
            <a:r>
              <a:rPr lang="en-US" sz="2400">
                <a:solidFill>
                  <a:schemeClr val="tx1">
                    <a:lumMod val="75000"/>
                    <a:lumOff val="25000"/>
                  </a:schemeClr>
                </a:solidFill>
                <a:latin typeface="Calibri" panose="020F0502020204030204" pitchFamily="34" charset="0"/>
                <a:ea typeface="Calibri" panose="020F0502020204030204" pitchFamily="34" charset="0"/>
              </a:rPr>
              <a:t>BOL 32</a:t>
            </a:r>
          </a:p>
          <a:p>
            <a:r>
              <a:rPr lang="en-US" sz="2400">
                <a:solidFill>
                  <a:schemeClr val="tx1">
                    <a:lumMod val="75000"/>
                    <a:lumOff val="25000"/>
                  </a:schemeClr>
                </a:solidFill>
                <a:latin typeface="Calibri" panose="020F0502020204030204" pitchFamily="34" charset="0"/>
                <a:ea typeface="Calibri" panose="020F0502020204030204" pitchFamily="34" charset="0"/>
              </a:rPr>
              <a:t>(b)(1) (Minor under 16) +2</a:t>
            </a:r>
          </a:p>
          <a:p>
            <a:r>
              <a:rPr lang="en-US" sz="2400">
                <a:solidFill>
                  <a:schemeClr val="tx1">
                    <a:lumMod val="75000"/>
                    <a:lumOff val="25000"/>
                  </a:schemeClr>
                </a:solidFill>
                <a:latin typeface="Calibri" panose="020F0502020204030204" pitchFamily="34" charset="0"/>
                <a:ea typeface="Calibri" panose="020F0502020204030204" pitchFamily="34" charset="0"/>
              </a:rPr>
              <a:t>(b)(2)(A) (Sexual Act) +2</a:t>
            </a:r>
          </a:p>
          <a:p>
            <a:r>
              <a:rPr lang="en-US" sz="2400">
                <a:solidFill>
                  <a:schemeClr val="tx1">
                    <a:lumMod val="75000"/>
                    <a:lumOff val="25000"/>
                  </a:schemeClr>
                </a:solidFill>
                <a:latin typeface="Calibri" panose="020F0502020204030204" pitchFamily="34" charset="0"/>
                <a:ea typeface="Calibri" panose="020F0502020204030204" pitchFamily="34" charset="0"/>
              </a:rPr>
              <a:t>(b)(6) (False Identity and Computer) +2</a:t>
            </a:r>
          </a:p>
          <a:p>
            <a:r>
              <a:rPr lang="en-US" sz="2400" b="1">
                <a:solidFill>
                  <a:schemeClr val="tx1">
                    <a:lumMod val="75000"/>
                    <a:lumOff val="25000"/>
                  </a:schemeClr>
                </a:solidFill>
                <a:latin typeface="Calibri" panose="020F0502020204030204" pitchFamily="34" charset="0"/>
                <a:ea typeface="Calibri" panose="020F0502020204030204" pitchFamily="34" charset="0"/>
              </a:rPr>
              <a:t>Total Offense level of 38</a:t>
            </a:r>
            <a:endParaRPr lang="en-US" sz="2800" b="1">
              <a:solidFill>
                <a:schemeClr val="tx1">
                  <a:lumMod val="75000"/>
                  <a:lumOff val="25000"/>
                </a:schemeClr>
              </a:solidFill>
            </a:endParaRPr>
          </a:p>
        </p:txBody>
      </p:sp>
      <p:sp>
        <p:nvSpPr>
          <p:cNvPr id="28" name="Rectangle 27">
            <a:extLst>
              <a:ext uri="{FF2B5EF4-FFF2-40B4-BE49-F238E27FC236}">
                <a16:creationId xmlns:a16="http://schemas.microsoft.com/office/drawing/2014/main" id="{B02F0403-2C78-4D0B-944F-2179A40FD8EE}"/>
              </a:ext>
            </a:extLst>
          </p:cNvPr>
          <p:cNvSpPr/>
          <p:nvPr>
            <p:custDataLst>
              <p:tags r:id="rId8"/>
            </p:custDataLst>
          </p:nvPr>
        </p:nvSpPr>
        <p:spPr>
          <a:xfrm>
            <a:off x="8184974" y="3267689"/>
            <a:ext cx="1237839" cy="523220"/>
          </a:xfrm>
          <a:prstGeom prst="rect">
            <a:avLst/>
          </a:prstGeom>
          <a:solidFill>
            <a:schemeClr val="accent3"/>
          </a:solidFill>
          <a:ln w="38100">
            <a:solidFill>
              <a:schemeClr val="tx2"/>
            </a:solidFill>
          </a:ln>
        </p:spPr>
        <p:txBody>
          <a:bodyPr wrap="none">
            <a:spAutoFit/>
          </a:bodyPr>
          <a:lstStyle/>
          <a:p>
            <a:r>
              <a:rPr lang="en-US" sz="2800" b="1">
                <a:solidFill>
                  <a:schemeClr val="bg1"/>
                </a:solidFill>
                <a:latin typeface="Calibri" panose="020F0502020204030204" pitchFamily="34" charset="0"/>
                <a:ea typeface="Calibri" panose="020F0502020204030204" pitchFamily="34" charset="0"/>
              </a:rPr>
              <a:t>§2G1.3</a:t>
            </a:r>
            <a:endParaRPr lang="en-US" sz="2800">
              <a:solidFill>
                <a:schemeClr val="bg1"/>
              </a:solidFill>
            </a:endParaRPr>
          </a:p>
        </p:txBody>
      </p:sp>
      <p:sp>
        <p:nvSpPr>
          <p:cNvPr id="29" name="Rectangle 28">
            <a:extLst>
              <a:ext uri="{FF2B5EF4-FFF2-40B4-BE49-F238E27FC236}">
                <a16:creationId xmlns:a16="http://schemas.microsoft.com/office/drawing/2014/main" id="{A9450328-3AD9-4261-A9AB-90B87D95178F}"/>
              </a:ext>
            </a:extLst>
          </p:cNvPr>
          <p:cNvSpPr/>
          <p:nvPr>
            <p:custDataLst>
              <p:tags r:id="rId9"/>
            </p:custDataLst>
          </p:nvPr>
        </p:nvSpPr>
        <p:spPr>
          <a:xfrm>
            <a:off x="8184974" y="3267689"/>
            <a:ext cx="1237839" cy="523220"/>
          </a:xfrm>
          <a:prstGeom prst="rect">
            <a:avLst/>
          </a:prstGeom>
          <a:solidFill>
            <a:schemeClr val="accent3"/>
          </a:solidFill>
          <a:ln w="38100">
            <a:solidFill>
              <a:schemeClr val="tx2"/>
            </a:solidFill>
          </a:ln>
        </p:spPr>
        <p:txBody>
          <a:bodyPr wrap="none">
            <a:spAutoFit/>
          </a:bodyPr>
          <a:lstStyle/>
          <a:p>
            <a:r>
              <a:rPr lang="en-US" sz="2800" b="1">
                <a:solidFill>
                  <a:schemeClr val="bg1"/>
                </a:solidFill>
                <a:latin typeface="Calibri" panose="020F0502020204030204" pitchFamily="34" charset="0"/>
                <a:ea typeface="Calibri" panose="020F0502020204030204" pitchFamily="34" charset="0"/>
              </a:rPr>
              <a:t>§2G2.1</a:t>
            </a:r>
          </a:p>
        </p:txBody>
      </p:sp>
      <p:sp>
        <p:nvSpPr>
          <p:cNvPr id="22532" name="Slide Number Placeholder 5"/>
          <p:cNvSpPr txBox="1"/>
          <p:nvPr userDrawn="1">
            <p:custDataLst>
              <p:tags r:id="rId10"/>
            </p:custDataLst>
          </p:nvPr>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6055B9-FD70-404F-9CF0-1E87DE5F4EB1}" type="slidenum">
              <a:rPr lang="en-US" sz="1800" smtClean="0"/>
              <a:t>35</a:t>
            </a:fld>
            <a:endParaRPr lang="en-US" sz="1800"/>
          </a:p>
        </p:txBody>
      </p:sp>
    </p:spTree>
    <p:custDataLst>
      <p:tags r:id="rId1"/>
    </p:custDataLst>
    <p:extLst>
      <p:ext uri="{BB962C8B-B14F-4D97-AF65-F5344CB8AC3E}">
        <p14:creationId xmlns:p14="http://schemas.microsoft.com/office/powerpoint/2010/main" val="4193157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42" presetClass="exit" presetSubtype="0" fill="hold" grpId="0" nodeType="clickEffect">
                                  <p:stCondLst>
                                    <p:cond delay="0"/>
                                  </p:stCondLst>
                                  <p:childTnLst>
                                    <p:animEffect transition="out" filter="fade">
                                      <p:cBhvr>
                                        <p:cTn id="29" dur="250"/>
                                        <p:tgtEl>
                                          <p:spTgt spid="28"/>
                                        </p:tgtEl>
                                      </p:cBhvr>
                                    </p:animEffect>
                                    <p:anim calcmode="lin" valueType="num">
                                      <p:cBhvr>
                                        <p:cTn id="30" dur="250"/>
                                        <p:tgtEl>
                                          <p:spTgt spid="28"/>
                                        </p:tgtEl>
                                        <p:attrNameLst>
                                          <p:attrName>ppt_x</p:attrName>
                                        </p:attrNameLst>
                                      </p:cBhvr>
                                      <p:tavLst>
                                        <p:tav tm="0">
                                          <p:val>
                                            <p:strVal val="ppt_x"/>
                                          </p:val>
                                        </p:tav>
                                        <p:tav tm="100000">
                                          <p:val>
                                            <p:strVal val="ppt_x"/>
                                          </p:val>
                                        </p:tav>
                                      </p:tavLst>
                                    </p:anim>
                                    <p:anim calcmode="lin" valueType="num">
                                      <p:cBhvr>
                                        <p:cTn id="31" dur="250"/>
                                        <p:tgtEl>
                                          <p:spTgt spid="28"/>
                                        </p:tgtEl>
                                        <p:attrNameLst>
                                          <p:attrName>ppt_y</p:attrName>
                                        </p:attrNameLst>
                                      </p:cBhvr>
                                      <p:tavLst>
                                        <p:tav tm="0">
                                          <p:val>
                                            <p:strVal val="ppt_y"/>
                                          </p:val>
                                        </p:tav>
                                        <p:tav tm="100000">
                                          <p:val>
                                            <p:strVal val="ppt_y+.1"/>
                                          </p:val>
                                        </p:tav>
                                      </p:tavLst>
                                    </p:anim>
                                    <p:set>
                                      <p:cBhvr>
                                        <p:cTn id="32" dur="1" fill="hold">
                                          <p:stCondLst>
                                            <p:cond delay="249"/>
                                          </p:stCondLst>
                                        </p:cTn>
                                        <p:tgtEl>
                                          <p:spTgt spid="28"/>
                                        </p:tgtEl>
                                        <p:attrNameLst>
                                          <p:attrName>style.visibility</p:attrName>
                                        </p:attrNameLst>
                                      </p:cBhvr>
                                      <p:to>
                                        <p:strVal val="hidden"/>
                                      </p:to>
                                    </p:set>
                                  </p:childTnLst>
                                </p:cTn>
                              </p:par>
                            </p:childTnLst>
                          </p:cTn>
                        </p:par>
                        <p:par>
                          <p:cTn id="33" fill="hold" nodeType="afterGroup">
                            <p:stCondLst>
                              <p:cond delay="250"/>
                            </p:stCondLst>
                            <p:childTnLst>
                              <p:par>
                                <p:cTn id="34" presetID="47" presetClass="entr" presetSubtype="0" fill="hold" grpId="0" nodeType="afterEffect">
                                  <p:stCondLst>
                                    <p:cond delay="5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50"/>
                                        <p:tgtEl>
                                          <p:spTgt spid="29"/>
                                        </p:tgtEl>
                                      </p:cBhvr>
                                    </p:animEffect>
                                    <p:anim calcmode="lin" valueType="num">
                                      <p:cBhvr>
                                        <p:cTn id="37" dur="250" fill="hold"/>
                                        <p:tgtEl>
                                          <p:spTgt spid="29"/>
                                        </p:tgtEl>
                                        <p:attrNameLst>
                                          <p:attrName>ppt_x</p:attrName>
                                        </p:attrNameLst>
                                      </p:cBhvr>
                                      <p:tavLst>
                                        <p:tav tm="0">
                                          <p:val>
                                            <p:strVal val="#ppt_x"/>
                                          </p:val>
                                        </p:tav>
                                        <p:tav tm="100000">
                                          <p:val>
                                            <p:strVal val="#ppt_x"/>
                                          </p:val>
                                        </p:tav>
                                      </p:tavLst>
                                    </p:anim>
                                    <p:anim calcmode="lin" valueType="num">
                                      <p:cBhvr>
                                        <p:cTn id="38" dur="2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0" grpId="0" animBg="1"/>
      <p:bldP spid="21" grpId="0" animBg="1"/>
      <p:bldP spid="28" grpId="0" animBg="1"/>
      <p:bldP spid="28" grpId="1"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custDataLst>
              <p:tags r:id="rId2"/>
            </p:custDataLst>
          </p:nvPr>
        </p:nvSpPr>
        <p:spPr>
          <a:xfrm>
            <a:off x="15766" y="484627"/>
            <a:ext cx="12140906" cy="765883"/>
          </a:xfrm>
        </p:spPr>
        <p:txBody>
          <a:bodyPr>
            <a:normAutofit/>
          </a:bodyPr>
          <a:lstStyle/>
          <a:p>
            <a:r>
              <a:rPr lang="en-US" sz="4000" b="1" dirty="0">
                <a:solidFill>
                  <a:schemeClr val="tx1">
                    <a:lumMod val="75000"/>
                    <a:lumOff val="25000"/>
                  </a:schemeClr>
                </a:solidFill>
                <a:latin typeface="Calibri" panose="020F0502020204030204" pitchFamily="34" charset="0"/>
                <a:cs typeface="Calibri" panose="020F0502020204030204" pitchFamily="34" charset="0"/>
              </a:rPr>
              <a:t>§2G1.3(d)(1): Special Instruction</a:t>
            </a:r>
          </a:p>
        </p:txBody>
      </p:sp>
      <p:sp>
        <p:nvSpPr>
          <p:cNvPr id="60420" name="Rectangle 3"/>
          <p:cNvSpPr>
            <a:spLocks noGrp="1" noChangeArrowheads="1"/>
          </p:cNvSpPr>
          <p:nvPr>
            <p:ph sz="half" idx="1"/>
            <p:custDataLst>
              <p:tags r:id="rId3"/>
            </p:custDataLst>
          </p:nvPr>
        </p:nvSpPr>
        <p:spPr>
          <a:xfrm>
            <a:off x="430267" y="2143230"/>
            <a:ext cx="11331466" cy="3307075"/>
          </a:xfrm>
        </p:spPr>
        <p:txBody>
          <a:bodyPr>
            <a:noAutofit/>
          </a:bodyPr>
          <a:lstStyle/>
          <a:p>
            <a:pPr marL="457200" lvl="1" indent="0">
              <a:buNone/>
            </a:pPr>
            <a:r>
              <a:rPr lang="en-US" sz="3200">
                <a:solidFill>
                  <a:schemeClr val="tx1">
                    <a:lumMod val="75000"/>
                    <a:lumOff val="25000"/>
                  </a:schemeClr>
                </a:solidFill>
                <a:latin typeface="+mj-lt"/>
              </a:rPr>
              <a:t>If the offense involved the exploitation of more than one minor, each minor shall be </a:t>
            </a:r>
            <a:r>
              <a:rPr lang="en-US" sz="3200" b="1">
                <a:solidFill>
                  <a:schemeClr val="accent1"/>
                </a:solidFill>
                <a:latin typeface="+mj-lt"/>
              </a:rPr>
              <a:t>treated as if contained in a separate count of conviction</a:t>
            </a:r>
            <a:r>
              <a:rPr lang="en-US" sz="3200">
                <a:solidFill>
                  <a:schemeClr val="accent1"/>
                </a:solidFill>
                <a:latin typeface="+mj-lt"/>
              </a:rPr>
              <a:t>.</a:t>
            </a:r>
          </a:p>
          <a:p>
            <a:pPr marL="457200" lvl="1" indent="0">
              <a:buNone/>
            </a:pPr>
            <a:endParaRPr lang="en-US" sz="3200">
              <a:solidFill>
                <a:schemeClr val="tx1">
                  <a:lumMod val="75000"/>
                  <a:lumOff val="25000"/>
                </a:schemeClr>
              </a:solidFill>
              <a:latin typeface="+mj-lt"/>
            </a:endParaRPr>
          </a:p>
          <a:p>
            <a:pPr marL="457200" lvl="1" indent="0">
              <a:buNone/>
            </a:pPr>
            <a:r>
              <a:rPr lang="en-US" sz="3200">
                <a:solidFill>
                  <a:schemeClr val="tx1">
                    <a:lumMod val="75000"/>
                    <a:lumOff val="25000"/>
                  </a:schemeClr>
                </a:solidFill>
                <a:latin typeface="+mj-lt"/>
                <a:cs typeface="Calibri" panose="020F0502020204030204" pitchFamily="34" charset="0"/>
              </a:rPr>
              <a:t>Multiple counts involving more than one minor are </a:t>
            </a:r>
            <a:r>
              <a:rPr lang="en-US" sz="3200" b="1">
                <a:solidFill>
                  <a:schemeClr val="accent1"/>
                </a:solidFill>
                <a:latin typeface="+mj-lt"/>
                <a:cs typeface="Calibri" panose="020F0502020204030204" pitchFamily="34" charset="0"/>
              </a:rPr>
              <a:t>not</a:t>
            </a:r>
            <a:r>
              <a:rPr lang="en-US" sz="3200">
                <a:solidFill>
                  <a:schemeClr val="tx1">
                    <a:lumMod val="75000"/>
                    <a:lumOff val="25000"/>
                  </a:schemeClr>
                </a:solidFill>
                <a:latin typeface="+mj-lt"/>
                <a:cs typeface="Calibri" panose="020F0502020204030204" pitchFamily="34" charset="0"/>
              </a:rPr>
              <a:t> to be grouped together.</a:t>
            </a:r>
          </a:p>
        </p:txBody>
      </p:sp>
      <p:sp>
        <p:nvSpPr>
          <p:cNvPr id="60421" name="Slide Number Placeholder 5"/>
          <p:cNvSpPr txBox="1"/>
          <p:nvPr userDrawn="1">
            <p:custDataLst>
              <p:tags r:id="rId4"/>
            </p:custDataLst>
          </p:nvPr>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66138B-00E3-4C03-9E5F-D96E007B9B0F}" type="slidenum">
              <a:rPr lang="en-US" sz="1800" smtClean="0"/>
              <a:t>36</a:t>
            </a:fld>
            <a:endParaRPr lang="en-US" sz="1800"/>
          </a:p>
        </p:txBody>
      </p:sp>
    </p:spTree>
    <p:custDataLst>
      <p:tags r:id="rId1"/>
    </p:custDataLst>
    <p:extLst>
      <p:ext uri="{BB962C8B-B14F-4D97-AF65-F5344CB8AC3E}">
        <p14:creationId xmlns:p14="http://schemas.microsoft.com/office/powerpoint/2010/main" val="13671736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3FA0FAB1-D647-4FF7-9BE5-BF18ADD0D3FF}"/>
              </a:ext>
            </a:extLst>
          </p:cNvPr>
          <p:cNvSpPr/>
          <p:nvPr>
            <p:custDataLst>
              <p:tags r:id="rId2"/>
            </p:custDataLst>
          </p:nvPr>
        </p:nvSpPr>
        <p:spPr>
          <a:xfrm>
            <a:off x="7961970" y="1170878"/>
            <a:ext cx="4166529" cy="5687122"/>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51B6625D-841B-4284-8E37-9ADC74170C36}"/>
              </a:ext>
            </a:extLst>
          </p:cNvPr>
          <p:cNvSpPr>
            <a:spLocks noGrp="1"/>
          </p:cNvSpPr>
          <p:nvPr>
            <p:ph type="title"/>
          </p:nvPr>
        </p:nvSpPr>
        <p:spPr>
          <a:xfrm>
            <a:off x="559420" y="889233"/>
            <a:ext cx="6889595" cy="2433830"/>
          </a:xfrm>
        </p:spPr>
        <p:txBody>
          <a:bodyPr>
            <a:noAutofit/>
          </a:bodyPr>
          <a:lstStyle/>
          <a:p>
            <a:pPr algn="l"/>
            <a:r>
              <a:rPr lang="en-US" sz="2800" dirty="0"/>
              <a:t>The defendant is convicted of one count of transportation of a 15-year-old minor on July 13, 2020. The defendant transported two minors to meet up with an individual for sex. In addition to the 15-year-old minor cited, there was also an 11-year-old being transported for prostitution.</a:t>
            </a:r>
            <a:br>
              <a:rPr lang="en-US" sz="2800" dirty="0"/>
            </a:br>
            <a:br>
              <a:rPr lang="en-US" sz="2800" dirty="0"/>
            </a:br>
            <a:r>
              <a:rPr lang="en-US" sz="2800" dirty="0"/>
              <a:t>Will the special instruction at §2G1.3 apply?</a:t>
            </a:r>
          </a:p>
        </p:txBody>
      </p:sp>
      <p:sp>
        <p:nvSpPr>
          <p:cNvPr id="3" name="TPAnswers" title="Answer Text">
            <a:extLst>
              <a:ext uri="{FF2B5EF4-FFF2-40B4-BE49-F238E27FC236}">
                <a16:creationId xmlns:a16="http://schemas.microsoft.com/office/drawing/2014/main" id="{4385CD46-E223-4891-B11A-7B59DA7AE01A}"/>
              </a:ext>
            </a:extLst>
          </p:cNvPr>
          <p:cNvSpPr>
            <a:spLocks noGrp="1"/>
          </p:cNvSpPr>
          <p:nvPr>
            <p:ph type="body" idx="1"/>
            <p:custDataLst>
              <p:tags r:id="rId3"/>
            </p:custDataLst>
          </p:nvPr>
        </p:nvSpPr>
        <p:spPr>
          <a:xfrm>
            <a:off x="660091" y="4505091"/>
            <a:ext cx="3988420" cy="1984105"/>
          </a:xfrm>
        </p:spPr>
        <p:txBody>
          <a:bodyPr/>
          <a:lstStyle/>
          <a:p>
            <a:pPr marL="514350" indent="-514350">
              <a:buFont typeface="Arial" panose="020B0604020202020204" pitchFamily="34" charset="0"/>
              <a:buAutoNum type="alphaUcPeriod"/>
            </a:pPr>
            <a:r>
              <a:rPr lang="en-US" dirty="0"/>
              <a:t>Yes</a:t>
            </a:r>
          </a:p>
          <a:p>
            <a:pPr marL="514350" indent="-514350">
              <a:buFont typeface="Arial" panose="020B0604020202020204" pitchFamily="34" charset="0"/>
              <a:buAutoNum type="alphaUcPeriod"/>
            </a:pPr>
            <a:r>
              <a:rPr lang="en-US" dirty="0"/>
              <a:t>No</a:t>
            </a:r>
          </a:p>
        </p:txBody>
      </p:sp>
      <p:sp>
        <p:nvSpPr>
          <p:cNvPr id="4" name="TPPolling" title="Polling Shape">
            <a:extLst>
              <a:ext uri="{FF2B5EF4-FFF2-40B4-BE49-F238E27FC236}">
                <a16:creationId xmlns:a16="http://schemas.microsoft.com/office/drawing/2014/main" id="{55B2F864-4F1A-4B6C-9316-AACB508FF44B}"/>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1" title="Correct Answer Indicator">
            <a:extLst>
              <a:ext uri="{FF2B5EF4-FFF2-40B4-BE49-F238E27FC236}">
                <a16:creationId xmlns:a16="http://schemas.microsoft.com/office/drawing/2014/main" id="{C377A580-880A-464E-A3D6-EB11ECE0946E}"/>
              </a:ext>
            </a:extLst>
          </p:cNvPr>
          <p:cNvSpPr/>
          <p:nvPr>
            <p:custDataLst>
              <p:tags r:id="rId4"/>
            </p:custDataLst>
          </p:nvPr>
        </p:nvSpPr>
        <p:spPr>
          <a:xfrm rot="10800000">
            <a:off x="385771" y="4550811"/>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65312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2" name="Rectangle 3"/>
          <p:cNvSpPr>
            <a:spLocks noGrp="1" noChangeArrowheads="1"/>
          </p:cNvSpPr>
          <p:nvPr>
            <p:ph idx="1"/>
          </p:nvPr>
        </p:nvSpPr>
        <p:spPr>
          <a:xfrm>
            <a:off x="838200" y="1825625"/>
            <a:ext cx="10937240" cy="4351338"/>
          </a:xfrm>
        </p:spPr>
        <p:txBody>
          <a:bodyPr>
            <a:noAutofit/>
          </a:bodyPr>
          <a:lstStyle/>
          <a:p>
            <a:pPr marL="514350" indent="-514350">
              <a:buFont typeface="Arial" panose="020B0604020202020204" pitchFamily="34" charset="0"/>
              <a:buAutoNum type="arabicPeriod"/>
            </a:pPr>
            <a:r>
              <a:rPr lang="en-US" sz="3200">
                <a:cs typeface="Times New Roman" pitchFamily="18" charset="0"/>
              </a:rPr>
              <a:t>Repeat and Dangerous Sex Offender Against Minor – </a:t>
            </a:r>
            <a:r>
              <a:rPr lang="en-US" sz="3200">
                <a:latin typeface="Calibri" panose="020F0502020204030204" pitchFamily="34" charset="0"/>
                <a:cs typeface="Calibri" panose="020F0502020204030204" pitchFamily="34" charset="0"/>
              </a:rPr>
              <a:t>§</a:t>
            </a:r>
            <a:r>
              <a:rPr lang="en-US" sz="3200">
                <a:cs typeface="Times New Roman" pitchFamily="18" charset="0"/>
              </a:rPr>
              <a:t>4B1.5 </a:t>
            </a:r>
          </a:p>
          <a:p>
            <a:pPr marL="0" indent="0">
              <a:buNone/>
            </a:pPr>
            <a:endParaRPr lang="en-US" sz="3200">
              <a:cs typeface="Times New Roman" pitchFamily="18" charset="0"/>
            </a:endParaRPr>
          </a:p>
          <a:p>
            <a:pPr marL="971550" lvl="1" indent="-514350">
              <a:buAutoNum type="alphaLcParenBoth"/>
            </a:pPr>
            <a:r>
              <a:rPr lang="en-US" sz="2800">
                <a:cs typeface="Times New Roman" pitchFamily="18" charset="0"/>
              </a:rPr>
              <a:t>Instant offense is a covered sex crime and has one prior sex offense conviction</a:t>
            </a:r>
          </a:p>
          <a:p>
            <a:pPr marL="457200" lvl="1" indent="0">
              <a:buNone/>
            </a:pPr>
            <a:r>
              <a:rPr lang="en-US" sz="2800">
                <a:cs typeface="Times New Roman" pitchFamily="18" charset="0"/>
              </a:rPr>
              <a:t>		</a:t>
            </a:r>
          </a:p>
          <a:p>
            <a:pPr marL="457200" lvl="1" indent="0">
              <a:buNone/>
            </a:pPr>
            <a:r>
              <a:rPr lang="en-US" sz="2800">
                <a:cs typeface="Times New Roman" pitchFamily="18" charset="0"/>
              </a:rPr>
              <a:t>(b) Instant offense is a covered sex crime, and the defendant engaged 	in a pattern of activity involving prohibited sexual conduct </a:t>
            </a:r>
            <a:endParaRPr lang="en-US" sz="3200">
              <a:cs typeface="Times New Roman" pitchFamily="18" charset="0"/>
            </a:endParaRPr>
          </a:p>
          <a:p>
            <a:pPr marL="514350" indent="-514350">
              <a:buFont typeface="Arial" panose="020B0604020202020204" pitchFamily="34" charset="0"/>
              <a:buAutoNum type="arabicPeriod"/>
            </a:pPr>
            <a:endParaRPr lang="en-US" sz="3200">
              <a:cs typeface="Times New Roman" pitchFamily="18" charset="0"/>
            </a:endParaRPr>
          </a:p>
          <a:p>
            <a:pPr marL="0" indent="0">
              <a:buNone/>
            </a:pPr>
            <a:endParaRPr lang="en-US" sz="3200">
              <a:cs typeface="Times New Roman" pitchFamily="18" charset="0"/>
            </a:endParaRPr>
          </a:p>
        </p:txBody>
      </p:sp>
      <p:sp>
        <p:nvSpPr>
          <p:cNvPr id="5" name="Text Box 5">
            <a:extLst>
              <a:ext uri="{FF2B5EF4-FFF2-40B4-BE49-F238E27FC236}">
                <a16:creationId xmlns:a16="http://schemas.microsoft.com/office/drawing/2014/main" id="{D64EA105-07D8-435E-8ECB-5AABEA59E89D}"/>
              </a:ext>
            </a:extLst>
          </p:cNvPr>
          <p:cNvSpPr txBox="1">
            <a:spLocks noGrp="1" noChangeArrowheads="1"/>
          </p:cNvSpPr>
          <p:nvPr>
            <p:ph type="title"/>
          </p:nvPr>
        </p:nvSpPr>
        <p:spPr bwMode="auto">
          <a:xfrm>
            <a:off x="838200" y="704741"/>
            <a:ext cx="1051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lvl="0" algn="ctr" eaLnBrk="1" hangingPunct="1">
              <a:spcBef>
                <a:spcPct val="50000"/>
              </a:spcBef>
              <a:defRPr/>
            </a:pPr>
            <a:r>
              <a:rPr lang="en-US" sz="4000" b="1">
                <a:solidFill>
                  <a:prstClr val="black">
                    <a:lumMod val="65000"/>
                    <a:lumOff val="35000"/>
                  </a:prstClr>
                </a:solidFill>
                <a:latin typeface="Calibri"/>
              </a:rPr>
              <a:t>Other Issues Sex Offenses</a:t>
            </a:r>
            <a:endParaRPr lang="en-US" sz="4000" b="1">
              <a:solidFill>
                <a:prstClr val="black">
                  <a:lumMod val="65000"/>
                  <a:lumOff val="35000"/>
                </a:prstClr>
              </a:solidFill>
              <a:latin typeface="Calibri"/>
              <a:cs typeface="Times New Roman" pitchFamily="18" charset="0"/>
            </a:endParaRPr>
          </a:p>
        </p:txBody>
      </p:sp>
    </p:spTree>
    <p:extLst>
      <p:ext uri="{BB962C8B-B14F-4D97-AF65-F5344CB8AC3E}">
        <p14:creationId xmlns:p14="http://schemas.microsoft.com/office/powerpoint/2010/main" val="29338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612">
                                            <p:txEl>
                                              <p:pRg st="0" end="0"/>
                                            </p:txEl>
                                          </p:spTgt>
                                        </p:tgtEl>
                                        <p:attrNameLst>
                                          <p:attrName>style.visibility</p:attrName>
                                        </p:attrNameLst>
                                      </p:cBhvr>
                                      <p:to>
                                        <p:strVal val="visible"/>
                                      </p:to>
                                    </p:set>
                                    <p:animEffect transition="in" filter="fade">
                                      <p:cBhvr>
                                        <p:cTn id="7" dur="500"/>
                                        <p:tgtEl>
                                          <p:spTgt spid="3246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612">
                                            <p:txEl>
                                              <p:pRg st="2" end="2"/>
                                            </p:txEl>
                                          </p:spTgt>
                                        </p:tgtEl>
                                        <p:attrNameLst>
                                          <p:attrName>style.visibility</p:attrName>
                                        </p:attrNameLst>
                                      </p:cBhvr>
                                      <p:to>
                                        <p:strVal val="visible"/>
                                      </p:to>
                                    </p:set>
                                    <p:animEffect transition="in" filter="fade">
                                      <p:cBhvr>
                                        <p:cTn id="12" dur="500"/>
                                        <p:tgtEl>
                                          <p:spTgt spid="3246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612">
                                            <p:txEl>
                                              <p:pRg st="4" end="4"/>
                                            </p:txEl>
                                          </p:spTgt>
                                        </p:tgtEl>
                                        <p:attrNameLst>
                                          <p:attrName>style.visibility</p:attrName>
                                        </p:attrNameLst>
                                      </p:cBhvr>
                                      <p:to>
                                        <p:strVal val="visible"/>
                                      </p:to>
                                    </p:set>
                                    <p:animEffect transition="in" filter="fade">
                                      <p:cBhvr>
                                        <p:cTn id="17" dur="500"/>
                                        <p:tgtEl>
                                          <p:spTgt spid="3246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B0D7-40A3-4EDD-B15C-E631DD789820}"/>
              </a:ext>
            </a:extLst>
          </p:cNvPr>
          <p:cNvSpPr>
            <a:spLocks noGrp="1"/>
          </p:cNvSpPr>
          <p:nvPr>
            <p:ph type="title"/>
            <p:custDataLst>
              <p:tags r:id="rId2"/>
            </p:custDataLst>
          </p:nvPr>
        </p:nvSpPr>
        <p:spPr/>
        <p:txBody>
          <a:bodyPr/>
          <a:lstStyle/>
          <a:p>
            <a:r>
              <a:rPr lang="en-US" b="1">
                <a:solidFill>
                  <a:schemeClr val="tx1">
                    <a:lumMod val="75000"/>
                    <a:lumOff val="25000"/>
                  </a:schemeClr>
                </a:solidFill>
              </a:rPr>
              <a:t>Learning Outcomes</a:t>
            </a:r>
          </a:p>
        </p:txBody>
      </p:sp>
      <p:sp>
        <p:nvSpPr>
          <p:cNvPr id="3" name="Text Placeholder 2">
            <a:extLst>
              <a:ext uri="{FF2B5EF4-FFF2-40B4-BE49-F238E27FC236}">
                <a16:creationId xmlns:a16="http://schemas.microsoft.com/office/drawing/2014/main" id="{5ECDB6D2-6CA1-4332-9384-AB2916AB52A2}"/>
              </a:ext>
            </a:extLst>
          </p:cNvPr>
          <p:cNvSpPr>
            <a:spLocks noGrp="1"/>
          </p:cNvSpPr>
          <p:nvPr>
            <p:ph type="body" sz="quarter" idx="10"/>
            <p:custDataLst>
              <p:tags r:id="rId3"/>
            </p:custDataLst>
          </p:nvPr>
        </p:nvSpPr>
        <p:spPr>
          <a:xfrm>
            <a:off x="838199" y="1797051"/>
            <a:ext cx="10674531" cy="4695824"/>
          </a:xfrm>
        </p:spPr>
        <p:txBody>
          <a:bodyPr vert="horz" lIns="91440" tIns="45720" rIns="91440" bIns="45720" rtlCol="0" anchor="t">
            <a:normAutofit/>
          </a:bodyPr>
          <a:lstStyle/>
          <a:p>
            <a:pPr marL="0" indent="0">
              <a:buNone/>
            </a:pPr>
            <a:r>
              <a:rPr lang="en-US">
                <a:solidFill>
                  <a:schemeClr val="tx1">
                    <a:lumMod val="75000"/>
                    <a:lumOff val="25000"/>
                  </a:schemeClr>
                </a:solidFill>
              </a:rPr>
              <a:t>Now, you should be able to:</a:t>
            </a:r>
          </a:p>
          <a:p>
            <a:pPr marL="0" indent="0">
              <a:buNone/>
            </a:pPr>
            <a:endParaRPr lang="en-US">
              <a:solidFill>
                <a:schemeClr val="tx1">
                  <a:lumMod val="75000"/>
                  <a:lumOff val="25000"/>
                </a:schemeClr>
              </a:solidFill>
            </a:endParaRPr>
          </a:p>
          <a:p>
            <a:pPr marL="0" indent="0">
              <a:buNone/>
            </a:pPr>
            <a:r>
              <a:rPr lang="en-US" b="1">
                <a:solidFill>
                  <a:schemeClr val="tx1">
                    <a:lumMod val="75000"/>
                    <a:lumOff val="25000"/>
                  </a:schemeClr>
                </a:solidFill>
              </a:rPr>
              <a:t>Describe </a:t>
            </a:r>
            <a:r>
              <a:rPr lang="en-US">
                <a:solidFill>
                  <a:schemeClr val="tx1">
                    <a:lumMod val="75000"/>
                    <a:lumOff val="25000"/>
                  </a:schemeClr>
                </a:solidFill>
              </a:rPr>
              <a:t>the relevant conduct analysis that applies for offenses involving child pornography;</a:t>
            </a:r>
          </a:p>
          <a:p>
            <a:pPr marL="0" indent="0">
              <a:buNone/>
            </a:pPr>
            <a:endParaRPr lang="en-US">
              <a:solidFill>
                <a:schemeClr val="tx1">
                  <a:lumMod val="75000"/>
                  <a:lumOff val="25000"/>
                </a:schemeClr>
              </a:solidFill>
            </a:endParaRPr>
          </a:p>
          <a:p>
            <a:pPr marL="0" indent="0">
              <a:buNone/>
            </a:pPr>
            <a:r>
              <a:rPr lang="en-US" b="1">
                <a:solidFill>
                  <a:schemeClr val="tx1">
                    <a:lumMod val="75000"/>
                    <a:lumOff val="25000"/>
                  </a:schemeClr>
                </a:solidFill>
              </a:rPr>
              <a:t>Apply</a:t>
            </a:r>
            <a:r>
              <a:rPr lang="en-US">
                <a:solidFill>
                  <a:schemeClr val="tx1">
                    <a:lumMod val="75000"/>
                    <a:lumOff val="25000"/>
                  </a:schemeClr>
                </a:solidFill>
              </a:rPr>
              <a:t> certain Specific Offense Characteristics (SOCs) correctly; and</a:t>
            </a:r>
          </a:p>
          <a:p>
            <a:pPr marL="0" lvl="0" indent="0">
              <a:buNone/>
            </a:pPr>
            <a:endParaRPr lang="en-US">
              <a:solidFill>
                <a:schemeClr val="tx1">
                  <a:lumMod val="75000"/>
                  <a:lumOff val="25000"/>
                </a:schemeClr>
              </a:solidFill>
            </a:endParaRPr>
          </a:p>
          <a:p>
            <a:pPr marL="0" lvl="0" indent="0">
              <a:buNone/>
            </a:pPr>
            <a:r>
              <a:rPr lang="en-US" b="1">
                <a:solidFill>
                  <a:schemeClr val="tx1">
                    <a:lumMod val="75000"/>
                    <a:lumOff val="25000"/>
                  </a:schemeClr>
                </a:solidFill>
              </a:rPr>
              <a:t>Apply</a:t>
            </a:r>
            <a:r>
              <a:rPr lang="en-US">
                <a:solidFill>
                  <a:schemeClr val="tx1">
                    <a:lumMod val="75000"/>
                    <a:lumOff val="25000"/>
                  </a:schemeClr>
                </a:solidFill>
              </a:rPr>
              <a:t> the Special Instructions correctly.</a:t>
            </a:r>
          </a:p>
          <a:p>
            <a:pPr marL="0" indent="0">
              <a:buNone/>
            </a:pPr>
            <a:endParaRPr lang="en-US">
              <a:solidFill>
                <a:schemeClr val="tx1">
                  <a:lumMod val="75000"/>
                  <a:lumOff val="25000"/>
                </a:schemeClr>
              </a:solidFill>
            </a:endParaRPr>
          </a:p>
          <a:p>
            <a:pPr marL="0" indent="0">
              <a:buNone/>
            </a:pPr>
            <a:endParaRPr lang="en-US">
              <a:solidFill>
                <a:schemeClr val="tx1">
                  <a:lumMod val="75000"/>
                  <a:lumOff val="25000"/>
                </a:schemeClr>
              </a:solidFill>
            </a:endParaRPr>
          </a:p>
          <a:p>
            <a:pPr marL="0" indent="0">
              <a:buNone/>
            </a:pPr>
            <a:endParaRPr lang="en-US">
              <a:solidFill>
                <a:schemeClr val="tx1">
                  <a:lumMod val="75000"/>
                  <a:lumOff val="25000"/>
                </a:schemeClr>
              </a:solidFill>
            </a:endParaRPr>
          </a:p>
          <a:p>
            <a:pPr marL="0" indent="0">
              <a:buNone/>
            </a:pPr>
            <a:endParaRPr lang="en-US">
              <a:solidFill>
                <a:schemeClr val="tx1">
                  <a:lumMod val="75000"/>
                  <a:lumOff val="25000"/>
                </a:schemeClr>
              </a:solidFill>
            </a:endParaRPr>
          </a:p>
          <a:p>
            <a:endParaRPr lang="en-US">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9823429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6"/>
          <p:cNvSpPr>
            <a:spLocks noGrp="1"/>
          </p:cNvSpPr>
          <p:nvPr>
            <p:ph type="title"/>
            <p:custDataLst>
              <p:tags r:id="rId2"/>
            </p:custDataLst>
          </p:nvPr>
        </p:nvSpPr>
        <p:spPr>
          <a:xfrm>
            <a:off x="1" y="430462"/>
            <a:ext cx="12166012" cy="955428"/>
          </a:xfrm>
        </p:spPr>
        <p:txBody>
          <a:bodyPr>
            <a:normAutofit/>
          </a:bodyPr>
          <a:lstStyle/>
          <a:p>
            <a:r>
              <a:rPr lang="en-US" altLang="en-US" sz="4000" b="1">
                <a:solidFill>
                  <a:schemeClr val="tx1">
                    <a:lumMod val="75000"/>
                    <a:lumOff val="25000"/>
                  </a:schemeClr>
                </a:solidFill>
                <a:latin typeface="+mj-lt"/>
              </a:rPr>
              <a:t>Statutory Penalty Scheme for Selected Sex Offenses</a:t>
            </a:r>
            <a:endParaRPr lang="en-US" altLang="en-US" sz="4000">
              <a:solidFill>
                <a:schemeClr val="tx1">
                  <a:lumMod val="75000"/>
                  <a:lumOff val="25000"/>
                </a:schemeClr>
              </a:solidFill>
              <a:latin typeface="+mj-lt"/>
            </a:endParaRPr>
          </a:p>
        </p:txBody>
      </p:sp>
      <p:sp>
        <p:nvSpPr>
          <p:cNvPr id="16416" name="TextBox 1"/>
          <p:cNvSpPr txBox="1">
            <a:spLocks noChangeArrowheads="1"/>
          </p:cNvSpPr>
          <p:nvPr>
            <p:custDataLst>
              <p:tags r:id="rId3"/>
            </p:custDataLst>
          </p:nvPr>
        </p:nvSpPr>
        <p:spPr bwMode="auto">
          <a:xfrm>
            <a:off x="1341120" y="1207981"/>
            <a:ext cx="98511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chemeClr val="tx1">
                    <a:lumMod val="65000"/>
                    <a:lumOff val="35000"/>
                  </a:schemeClr>
                </a:solidFill>
                <a:latin typeface="+mj-lt"/>
              </a:rPr>
              <a:t>Mandatory Minimums and Statutory Maximums</a:t>
            </a:r>
          </a:p>
        </p:txBody>
      </p:sp>
      <p:graphicFrame>
        <p:nvGraphicFramePr>
          <p:cNvPr id="4" name="Table 4">
            <a:extLst>
              <a:ext uri="{FF2B5EF4-FFF2-40B4-BE49-F238E27FC236}">
                <a16:creationId xmlns:a16="http://schemas.microsoft.com/office/drawing/2014/main" id="{C34DF1D6-F054-45F8-8D08-1F0E12D657B4}"/>
              </a:ext>
            </a:extLst>
          </p:cNvPr>
          <p:cNvGraphicFramePr>
            <a:graphicFrameLocks noGrp="1"/>
          </p:cNvGraphicFramePr>
          <p:nvPr>
            <p:ph sz="half" idx="1"/>
            <p:custDataLst>
              <p:tags r:id="rId4"/>
            </p:custDataLst>
            <p:extLst>
              <p:ext uri="{D42A27DB-BD31-4B8C-83A1-F6EECF244321}">
                <p14:modId xmlns:p14="http://schemas.microsoft.com/office/powerpoint/2010/main" val="869288181"/>
              </p:ext>
            </p:extLst>
          </p:nvPr>
        </p:nvGraphicFramePr>
        <p:xfrm>
          <a:off x="609600" y="2243734"/>
          <a:ext cx="10972800" cy="4183804"/>
        </p:xfrm>
        <a:graphic>
          <a:graphicData uri="http://schemas.openxmlformats.org/drawingml/2006/table">
            <a:tbl>
              <a:tblPr firstRow="1" bandRow="1">
                <a:tableStyleId>{21E4AEA4-8DFA-4A89-87EB-49C32662AFE0}</a:tableStyleId>
              </a:tblPr>
              <a:tblGrid>
                <a:gridCol w="2490651">
                  <a:extLst>
                    <a:ext uri="{9D8B030D-6E8A-4147-A177-3AD203B41FA5}">
                      <a16:colId xmlns:a16="http://schemas.microsoft.com/office/drawing/2014/main" val="1519324167"/>
                    </a:ext>
                  </a:extLst>
                </a:gridCol>
                <a:gridCol w="2804160">
                  <a:extLst>
                    <a:ext uri="{9D8B030D-6E8A-4147-A177-3AD203B41FA5}">
                      <a16:colId xmlns:a16="http://schemas.microsoft.com/office/drawing/2014/main" val="1933560637"/>
                    </a:ext>
                  </a:extLst>
                </a:gridCol>
                <a:gridCol w="2873829">
                  <a:extLst>
                    <a:ext uri="{9D8B030D-6E8A-4147-A177-3AD203B41FA5}">
                      <a16:colId xmlns:a16="http://schemas.microsoft.com/office/drawing/2014/main" val="3937774252"/>
                    </a:ext>
                  </a:extLst>
                </a:gridCol>
                <a:gridCol w="2804160">
                  <a:extLst>
                    <a:ext uri="{9D8B030D-6E8A-4147-A177-3AD203B41FA5}">
                      <a16:colId xmlns:a16="http://schemas.microsoft.com/office/drawing/2014/main" val="808329889"/>
                    </a:ext>
                  </a:extLst>
                </a:gridCol>
              </a:tblGrid>
              <a:tr h="970009">
                <a:tc>
                  <a:txBody>
                    <a:bodyPr/>
                    <a:lstStyle/>
                    <a:p>
                      <a:pPr algn="ctr"/>
                      <a:endParaRPr lang="en-US" sz="200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u="none" strike="noStrike" cap="none" normalizeH="0" baseline="0">
                          <a:ln>
                            <a:noFill/>
                          </a:ln>
                          <a:effectLst/>
                        </a:rPr>
                        <a:t>Possession</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u="none" strike="noStrike" cap="none" normalizeH="0" baseline="0">
                          <a:ln>
                            <a:noFill/>
                          </a:ln>
                          <a:effectLst/>
                        </a:rPr>
                        <a:t>Receipt/Distribution/ Transportation of Child Pornography</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u="none" strike="noStrike" cap="none" normalizeH="0" baseline="0">
                          <a:ln>
                            <a:noFill/>
                          </a:ln>
                          <a:effectLst/>
                        </a:rPr>
                        <a:t>Production</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90538235"/>
                  </a:ext>
                </a:extLst>
              </a:tr>
              <a:tr h="158898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u="none" strike="noStrike" cap="none" normalizeH="0" baseline="0">
                          <a:ln>
                            <a:noFill/>
                          </a:ln>
                          <a:solidFill>
                            <a:schemeClr val="tx1">
                              <a:lumMod val="75000"/>
                              <a:lumOff val="25000"/>
                            </a:schemeClr>
                          </a:solidFill>
                          <a:effectLst/>
                        </a:rPr>
                        <a:t>1</a:t>
                      </a:r>
                      <a:r>
                        <a:rPr kumimoji="0" lang="en-US" sz="2400" b="1" u="none" strike="noStrike" cap="none" normalizeH="0" baseline="30000">
                          <a:ln>
                            <a:noFill/>
                          </a:ln>
                          <a:solidFill>
                            <a:schemeClr val="tx1">
                              <a:lumMod val="75000"/>
                              <a:lumOff val="25000"/>
                            </a:schemeClr>
                          </a:solidFill>
                          <a:effectLst/>
                        </a:rPr>
                        <a:t>st</a:t>
                      </a:r>
                      <a:r>
                        <a:rPr kumimoji="0" lang="en-US" sz="2400" b="1" u="none" strike="noStrike" cap="none" normalizeH="0" baseline="0">
                          <a:ln>
                            <a:noFill/>
                          </a:ln>
                          <a:solidFill>
                            <a:schemeClr val="tx1">
                              <a:lumMod val="75000"/>
                              <a:lumOff val="25000"/>
                            </a:schemeClr>
                          </a:solidFill>
                          <a:effectLst/>
                        </a:rPr>
                        <a:t> Time Offender</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u="none" strike="noStrike" cap="none" normalizeH="0" baseline="0">
                          <a:ln>
                            <a:noFill/>
                          </a:ln>
                          <a:solidFill>
                            <a:schemeClr val="tx1">
                              <a:lumMod val="75000"/>
                              <a:lumOff val="25000"/>
                            </a:schemeClr>
                          </a:solidFill>
                          <a:effectLst/>
                        </a:rPr>
                        <a:t>0 – 10 years</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u="none" strike="noStrike" cap="none" normalizeH="0" baseline="0">
                          <a:ln>
                            <a:noFill/>
                          </a:ln>
                          <a:solidFill>
                            <a:schemeClr val="tx1">
                              <a:lumMod val="75000"/>
                              <a:lumOff val="25000"/>
                            </a:schemeClr>
                          </a:solidFill>
                          <a:effectLst/>
                        </a:rPr>
                        <a:t>20 Year Max if &gt; age 12</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000" u="none" strike="noStrike" cap="none" normalizeH="0" baseline="0">
                          <a:ln>
                            <a:noFill/>
                          </a:ln>
                          <a:solidFill>
                            <a:schemeClr val="tx1">
                              <a:lumMod val="75000"/>
                              <a:lumOff val="25000"/>
                            </a:schemeClr>
                          </a:solidFill>
                          <a:effectLst/>
                        </a:rPr>
                        <a:t>5 - 20 years</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u="none" strike="noStrike" cap="none" normalizeH="0" baseline="0">
                          <a:ln>
                            <a:noFill/>
                          </a:ln>
                          <a:solidFill>
                            <a:schemeClr val="tx1">
                              <a:lumMod val="75000"/>
                              <a:lumOff val="25000"/>
                            </a:schemeClr>
                          </a:solidFill>
                          <a:effectLst/>
                        </a:rPr>
                        <a:t>15 -</a:t>
                      </a:r>
                      <a:r>
                        <a:rPr lang="en-US" sz="2000" u="none" strike="noStrike" cap="none" normalizeH="0" baseline="0">
                          <a:ln>
                            <a:noFill/>
                          </a:ln>
                          <a:solidFill>
                            <a:schemeClr val="tx1">
                              <a:lumMod val="75000"/>
                              <a:lumOff val="25000"/>
                            </a:schemeClr>
                          </a:solidFill>
                          <a:effectLst/>
                        </a:rPr>
                        <a:t>30</a:t>
                      </a:r>
                      <a:r>
                        <a:rPr kumimoji="0" lang="en-US" sz="2000" u="none" strike="noStrike" cap="none" normalizeH="0" baseline="0">
                          <a:ln>
                            <a:noFill/>
                          </a:ln>
                          <a:solidFill>
                            <a:schemeClr val="tx1">
                              <a:lumMod val="75000"/>
                              <a:lumOff val="25000"/>
                            </a:schemeClr>
                          </a:solidFill>
                          <a:effectLst/>
                        </a:rPr>
                        <a:t> years</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91940768"/>
                  </a:ext>
                </a:extLst>
              </a:tr>
              <a:tr h="158898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u="none" strike="noStrike" cap="none" normalizeH="0" baseline="0" dirty="0">
                          <a:ln>
                            <a:noFill/>
                          </a:ln>
                          <a:solidFill>
                            <a:schemeClr val="tx1">
                              <a:lumMod val="75000"/>
                              <a:lumOff val="25000"/>
                            </a:schemeClr>
                          </a:solidFill>
                          <a:effectLst/>
                        </a:rPr>
                        <a:t>Recidivist </a:t>
                      </a:r>
                      <a:br>
                        <a:rPr kumimoji="0" lang="en-US" sz="2400" b="1" u="none" strike="noStrike" cap="none" normalizeH="0" baseline="0" dirty="0">
                          <a:ln>
                            <a:noFill/>
                          </a:ln>
                          <a:solidFill>
                            <a:schemeClr val="tx1">
                              <a:lumMod val="75000"/>
                              <a:lumOff val="25000"/>
                            </a:schemeClr>
                          </a:solidFill>
                          <a:effectLst/>
                        </a:rPr>
                      </a:br>
                      <a:r>
                        <a:rPr kumimoji="0" lang="en-US" sz="2000" b="1" u="none" strike="noStrike" cap="none" normalizeH="0" baseline="0" dirty="0">
                          <a:ln>
                            <a:noFill/>
                          </a:ln>
                          <a:solidFill>
                            <a:schemeClr val="tx1">
                              <a:lumMod val="75000"/>
                              <a:lumOff val="25000"/>
                            </a:schemeClr>
                          </a:solidFill>
                          <a:effectLst/>
                        </a:rPr>
                        <a:t>(Prior Sex Conviction)</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000" u="none" strike="noStrike" cap="none" normalizeH="0" baseline="0">
                          <a:ln>
                            <a:noFill/>
                          </a:ln>
                          <a:solidFill>
                            <a:schemeClr val="tx1">
                              <a:lumMod val="75000"/>
                              <a:lumOff val="25000"/>
                            </a:schemeClr>
                          </a:solidFill>
                          <a:effectLst/>
                        </a:rPr>
                        <a:t>10 - 20 years</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000" u="none" strike="noStrike" cap="none" normalizeH="0" baseline="0">
                          <a:ln>
                            <a:noFill/>
                          </a:ln>
                          <a:solidFill>
                            <a:schemeClr val="tx1">
                              <a:lumMod val="75000"/>
                              <a:lumOff val="25000"/>
                            </a:schemeClr>
                          </a:solidFill>
                          <a:effectLst/>
                        </a:rPr>
                        <a:t>15 – 40 years</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000" u="none" strike="noStrike" cap="none" normalizeH="0" baseline="0">
                          <a:ln>
                            <a:noFill/>
                          </a:ln>
                          <a:solidFill>
                            <a:schemeClr val="tx1">
                              <a:lumMod val="75000"/>
                              <a:lumOff val="25000"/>
                            </a:schemeClr>
                          </a:solidFill>
                          <a:effectLst/>
                        </a:rPr>
                        <a:t>25 – 50 years</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25509426"/>
                  </a:ext>
                </a:extLst>
              </a:tr>
            </a:tbl>
          </a:graphicData>
        </a:graphic>
      </p:graphicFrame>
      <p:sp>
        <p:nvSpPr>
          <p:cNvPr id="16417" name="Slide Number Placeholder 5"/>
          <p:cNvSpPr txBox="1"/>
          <p:nvPr userDrawn="1">
            <p:custDataLst>
              <p:tags r:id="rId5"/>
            </p:custDataLst>
          </p:nvPr>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61FC50-B21D-465C-BCF6-C9B3DCC6616D}" type="slidenum">
              <a:rPr lang="en-US" sz="1800" smtClean="0"/>
              <a:t>4</a:t>
            </a:fld>
            <a:endParaRPr lang="en-US" sz="1800"/>
          </a:p>
        </p:txBody>
      </p:sp>
    </p:spTree>
    <p:custDataLst>
      <p:tags r:id="rId1"/>
    </p:custDataLst>
    <p:extLst>
      <p:ext uri="{BB962C8B-B14F-4D97-AF65-F5344CB8AC3E}">
        <p14:creationId xmlns:p14="http://schemas.microsoft.com/office/powerpoint/2010/main" val="27832471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668A-3E27-47C3-A2EA-53B48BCA61CE}"/>
              </a:ext>
            </a:extLst>
          </p:cNvPr>
          <p:cNvSpPr>
            <a:spLocks noGrp="1"/>
          </p:cNvSpPr>
          <p:nvPr>
            <p:ph type="ctrTitle"/>
            <p:custDataLst>
              <p:tags r:id="rId2"/>
            </p:custDataLst>
          </p:nvPr>
        </p:nvSpPr>
        <p:spPr>
          <a:xfrm>
            <a:off x="0" y="2949514"/>
            <a:ext cx="12192000" cy="958971"/>
          </a:xfrm>
        </p:spPr>
        <p:txBody>
          <a:bodyPr>
            <a:normAutofit/>
          </a:bodyPr>
          <a:lstStyle/>
          <a:p>
            <a:r>
              <a:rPr lang="en-US" b="1">
                <a:solidFill>
                  <a:schemeClr val="tx1">
                    <a:lumMod val="75000"/>
                    <a:lumOff val="25000"/>
                  </a:schemeClr>
                </a:solidFill>
              </a:rPr>
              <a:t>§2G2.2</a:t>
            </a:r>
          </a:p>
        </p:txBody>
      </p:sp>
    </p:spTree>
    <p:custDataLst>
      <p:tags r:id="rId1"/>
    </p:custDataLst>
    <p:extLst>
      <p:ext uri="{BB962C8B-B14F-4D97-AF65-F5344CB8AC3E}">
        <p14:creationId xmlns:p14="http://schemas.microsoft.com/office/powerpoint/2010/main" val="13253748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3E15-FF5D-474F-85AE-818C1E0BA30D}"/>
              </a:ext>
            </a:extLst>
          </p:cNvPr>
          <p:cNvSpPr>
            <a:spLocks noGrp="1"/>
          </p:cNvSpPr>
          <p:nvPr>
            <p:ph type="title"/>
            <p:custDataLst>
              <p:tags r:id="rId2"/>
            </p:custDataLst>
          </p:nvPr>
        </p:nvSpPr>
        <p:spPr/>
        <p:txBody>
          <a:bodyPr/>
          <a:lstStyle/>
          <a:p>
            <a:r>
              <a:rPr lang="en-US" b="1">
                <a:solidFill>
                  <a:schemeClr val="tx1">
                    <a:lumMod val="75000"/>
                    <a:lumOff val="25000"/>
                  </a:schemeClr>
                </a:solidFill>
              </a:rPr>
              <a:t>§2G2.2: Distribution/Receipt/Possession</a:t>
            </a:r>
          </a:p>
        </p:txBody>
      </p:sp>
      <p:sp>
        <p:nvSpPr>
          <p:cNvPr id="4" name="Rectangle 3">
            <a:extLst>
              <a:ext uri="{FF2B5EF4-FFF2-40B4-BE49-F238E27FC236}">
                <a16:creationId xmlns:a16="http://schemas.microsoft.com/office/drawing/2014/main" id="{32A97A88-1297-47C4-B625-A63AB0B5D47C}"/>
              </a:ext>
            </a:extLst>
          </p:cNvPr>
          <p:cNvSpPr>
            <a:spLocks noGrp="1" noChangeArrowheads="1"/>
          </p:cNvSpPr>
          <p:nvPr>
            <p:ph type="body" sz="quarter" idx="10"/>
            <p:custDataLst>
              <p:tags r:id="rId3"/>
            </p:custDataLst>
          </p:nvPr>
        </p:nvSpPr>
        <p:spPr>
          <a:xfrm>
            <a:off x="1780880" y="2237237"/>
            <a:ext cx="9263743" cy="4162425"/>
          </a:xfrm>
        </p:spPr>
        <p:txBody>
          <a:bodyPr>
            <a:noAutofit/>
          </a:bodyPr>
          <a:lstStyle/>
          <a:p>
            <a:pPr marL="0" indent="0" eaLnBrk="1" hangingPunct="1">
              <a:lnSpc>
                <a:spcPct val="90000"/>
              </a:lnSpc>
              <a:buNone/>
            </a:pPr>
            <a:r>
              <a:rPr lang="en-US" sz="3200">
                <a:solidFill>
                  <a:schemeClr val="tx1">
                    <a:lumMod val="75000"/>
                    <a:lumOff val="25000"/>
                  </a:schemeClr>
                </a:solidFill>
                <a:latin typeface="Calibri" panose="020F0502020204030204" pitchFamily="34" charset="0"/>
                <a:cs typeface="Calibri" panose="020F0502020204030204" pitchFamily="34" charset="0"/>
              </a:rPr>
              <a:t>Base offense level depends on </a:t>
            </a:r>
            <a:r>
              <a:rPr lang="en-US" sz="3200" b="1">
                <a:solidFill>
                  <a:schemeClr val="accent1"/>
                </a:solidFill>
                <a:latin typeface="Calibri" panose="020F0502020204030204" pitchFamily="34" charset="0"/>
                <a:cs typeface="Calibri" panose="020F0502020204030204" pitchFamily="34" charset="0"/>
              </a:rPr>
              <a:t>offense of conviction</a:t>
            </a:r>
            <a:r>
              <a:rPr lang="en-US" sz="3200">
                <a:solidFill>
                  <a:schemeClr val="tx1">
                    <a:lumMod val="65000"/>
                    <a:lumOff val="35000"/>
                  </a:schemeClr>
                </a:solidFill>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6419BE12-BE25-4506-8864-DAD4F7211515}"/>
              </a:ext>
            </a:extLst>
          </p:cNvPr>
          <p:cNvSpPr/>
          <p:nvPr>
            <p:custDataLst>
              <p:tags r:id="rId4"/>
            </p:custDataLst>
          </p:nvPr>
        </p:nvSpPr>
        <p:spPr>
          <a:xfrm>
            <a:off x="1663697" y="3496685"/>
            <a:ext cx="3921970" cy="1643527"/>
          </a:xfrm>
          <a:prstGeom prst="rect">
            <a:avLst/>
          </a:prstGeom>
          <a:solidFill>
            <a:schemeClr val="bg1">
              <a:lumMod val="95000"/>
            </a:schemeClr>
          </a:solidFill>
          <a:ln w="38100">
            <a:solidFill>
              <a:schemeClr val="accent1"/>
            </a:solidFill>
          </a:ln>
        </p:spPr>
        <p:txBody>
          <a:bodyPr wrap="square">
            <a:spAutoFit/>
          </a:bodyPr>
          <a:lstStyle/>
          <a:p>
            <a:pPr marL="0" lvl="1" algn="ctr">
              <a:lnSpc>
                <a:spcPct val="90000"/>
              </a:lnSpc>
            </a:pPr>
            <a:r>
              <a:rPr lang="en-US" sz="8800" b="1">
                <a:solidFill>
                  <a:schemeClr val="tx1">
                    <a:lumMod val="75000"/>
                    <a:lumOff val="25000"/>
                  </a:schemeClr>
                </a:solidFill>
                <a:latin typeface="Calibri" panose="020F0502020204030204" pitchFamily="34" charset="0"/>
                <a:cs typeface="Calibri" panose="020F0502020204030204" pitchFamily="34" charset="0"/>
              </a:rPr>
              <a:t>18</a:t>
            </a:r>
            <a:r>
              <a:rPr lang="en-US" sz="8800">
                <a:solidFill>
                  <a:schemeClr val="tx1">
                    <a:lumMod val="75000"/>
                    <a:lumOff val="25000"/>
                  </a:schemeClr>
                </a:solidFill>
                <a:latin typeface="Calibri" panose="020F0502020204030204" pitchFamily="34" charset="0"/>
                <a:cs typeface="Calibri" panose="020F0502020204030204" pitchFamily="34" charset="0"/>
              </a:rPr>
              <a:t> </a:t>
            </a:r>
          </a:p>
          <a:p>
            <a:pPr marL="0" lvl="1" algn="ctr">
              <a:lnSpc>
                <a:spcPct val="90000"/>
              </a:lnSpc>
            </a:pPr>
            <a:r>
              <a:rPr lang="en-US" sz="2400">
                <a:solidFill>
                  <a:schemeClr val="tx1">
                    <a:lumMod val="75000"/>
                    <a:lumOff val="25000"/>
                  </a:schemeClr>
                </a:solidFill>
                <a:latin typeface="Calibri" panose="020F0502020204030204" pitchFamily="34" charset="0"/>
                <a:cs typeface="Calibri" panose="020F0502020204030204" pitchFamily="34" charset="0"/>
              </a:rPr>
              <a:t>possession offenses</a:t>
            </a:r>
          </a:p>
        </p:txBody>
      </p:sp>
      <p:sp>
        <p:nvSpPr>
          <p:cNvPr id="5" name="Rectangle 4">
            <a:extLst>
              <a:ext uri="{FF2B5EF4-FFF2-40B4-BE49-F238E27FC236}">
                <a16:creationId xmlns:a16="http://schemas.microsoft.com/office/drawing/2014/main" id="{7BFBF741-BACC-4A06-BEE9-9E01045A2A13}"/>
              </a:ext>
            </a:extLst>
          </p:cNvPr>
          <p:cNvSpPr/>
          <p:nvPr>
            <p:custDataLst>
              <p:tags r:id="rId5"/>
            </p:custDataLst>
          </p:nvPr>
        </p:nvSpPr>
        <p:spPr>
          <a:xfrm>
            <a:off x="6740794" y="3486602"/>
            <a:ext cx="3921971" cy="1643527"/>
          </a:xfrm>
          <a:prstGeom prst="rect">
            <a:avLst/>
          </a:prstGeom>
          <a:solidFill>
            <a:schemeClr val="bg1">
              <a:lumMod val="95000"/>
            </a:schemeClr>
          </a:solidFill>
          <a:ln w="38100">
            <a:solidFill>
              <a:schemeClr val="accent1"/>
            </a:solidFill>
          </a:ln>
        </p:spPr>
        <p:txBody>
          <a:bodyPr wrap="square">
            <a:spAutoFit/>
          </a:bodyPr>
          <a:lstStyle/>
          <a:p>
            <a:pPr marL="0" lvl="1" algn="ctr">
              <a:lnSpc>
                <a:spcPct val="90000"/>
              </a:lnSpc>
              <a:tabLst>
                <a:tab pos="395288" algn="l"/>
              </a:tabLst>
            </a:pPr>
            <a:r>
              <a:rPr lang="en-US" sz="8800" b="1">
                <a:solidFill>
                  <a:schemeClr val="tx1">
                    <a:lumMod val="75000"/>
                    <a:lumOff val="25000"/>
                  </a:schemeClr>
                </a:solidFill>
                <a:latin typeface="Calibri" panose="020F0502020204030204" pitchFamily="34" charset="0"/>
                <a:cs typeface="Calibri" panose="020F0502020204030204" pitchFamily="34" charset="0"/>
              </a:rPr>
              <a:t>22</a:t>
            </a:r>
            <a:endParaRPr lang="en-US" sz="8800">
              <a:solidFill>
                <a:schemeClr val="tx1">
                  <a:lumMod val="75000"/>
                  <a:lumOff val="25000"/>
                </a:schemeClr>
              </a:solidFill>
              <a:latin typeface="Calibri" panose="020F0502020204030204" pitchFamily="34" charset="0"/>
              <a:cs typeface="Calibri" panose="020F0502020204030204" pitchFamily="34" charset="0"/>
            </a:endParaRPr>
          </a:p>
          <a:p>
            <a:pPr marL="0" lvl="1" algn="ctr">
              <a:lnSpc>
                <a:spcPct val="90000"/>
              </a:lnSpc>
            </a:pPr>
            <a:r>
              <a:rPr lang="en-US" sz="2400">
                <a:solidFill>
                  <a:schemeClr val="tx1">
                    <a:lumMod val="75000"/>
                    <a:lumOff val="25000"/>
                  </a:schemeClr>
                </a:solidFill>
                <a:latin typeface="Calibri" panose="020F0502020204030204" pitchFamily="34" charset="0"/>
                <a:cs typeface="Calibri" panose="020F0502020204030204" pitchFamily="34" charset="0"/>
              </a:rPr>
              <a:t>receipt or trafficking offenses</a:t>
            </a:r>
          </a:p>
        </p:txBody>
      </p:sp>
    </p:spTree>
    <p:custDataLst>
      <p:tags r:id="rId1"/>
    </p:custDataLst>
    <p:extLst>
      <p:ext uri="{BB962C8B-B14F-4D97-AF65-F5344CB8AC3E}">
        <p14:creationId xmlns:p14="http://schemas.microsoft.com/office/powerpoint/2010/main" val="25318339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BFA2-7AA7-4F54-8ECA-25A3680CD09F}"/>
              </a:ext>
            </a:extLst>
          </p:cNvPr>
          <p:cNvSpPr>
            <a:spLocks noGrp="1"/>
          </p:cNvSpPr>
          <p:nvPr>
            <p:ph type="title"/>
            <p:custDataLst>
              <p:tags r:id="rId2"/>
            </p:custDataLst>
          </p:nvPr>
        </p:nvSpPr>
        <p:spPr>
          <a:xfrm>
            <a:off x="838200" y="274320"/>
            <a:ext cx="10515600" cy="1325563"/>
          </a:xfrm>
        </p:spPr>
        <p:txBody>
          <a:bodyPr>
            <a:normAutofit/>
          </a:bodyPr>
          <a:lstStyle/>
          <a:p>
            <a:pPr algn="ctr"/>
            <a:r>
              <a:rPr lang="en-US" sz="4000" b="1">
                <a:solidFill>
                  <a:schemeClr val="tx1">
                    <a:lumMod val="75000"/>
                    <a:lumOff val="25000"/>
                  </a:schemeClr>
                </a:solidFill>
                <a:latin typeface="+mn-lt"/>
              </a:rPr>
              <a:t>Relevant Conduct Analysis</a:t>
            </a:r>
            <a:endParaRPr lang="en-US" sz="2800" b="1">
              <a:solidFill>
                <a:schemeClr val="tx1">
                  <a:lumMod val="75000"/>
                  <a:lumOff val="25000"/>
                </a:schemeClr>
              </a:solidFill>
              <a:latin typeface="+mn-lt"/>
            </a:endParaRPr>
          </a:p>
        </p:txBody>
      </p:sp>
      <p:sp>
        <p:nvSpPr>
          <p:cNvPr id="6" name="Rectangle 3">
            <a:extLst>
              <a:ext uri="{FF2B5EF4-FFF2-40B4-BE49-F238E27FC236}">
                <a16:creationId xmlns:a16="http://schemas.microsoft.com/office/drawing/2014/main" id="{DC081A7D-08C9-4D2E-A9AE-7A60BE4D2E6C}"/>
              </a:ext>
            </a:extLst>
          </p:cNvPr>
          <p:cNvSpPr>
            <a:spLocks noGrp="1" noChangeArrowheads="1"/>
          </p:cNvSpPr>
          <p:nvPr>
            <p:ph sz="half" idx="1"/>
            <p:custDataLst>
              <p:tags r:id="rId3"/>
            </p:custDataLst>
          </p:nvPr>
        </p:nvSpPr>
        <p:spPr>
          <a:xfrm>
            <a:off x="1087395" y="2441904"/>
            <a:ext cx="1747714" cy="1880677"/>
          </a:xfrm>
        </p:spPr>
        <p:txBody>
          <a:bodyPr/>
          <a:lstStyle/>
          <a:p>
            <a:pPr eaLnBrk="1" hangingPunct="1">
              <a:buFontTx/>
              <a:buNone/>
            </a:pPr>
            <a:r>
              <a:rPr lang="en-US" sz="3600" b="1">
                <a:solidFill>
                  <a:srgbClr val="A12332"/>
                </a:solidFill>
              </a:rPr>
              <a:t>WHEN:</a:t>
            </a:r>
          </a:p>
        </p:txBody>
      </p:sp>
      <p:sp>
        <p:nvSpPr>
          <p:cNvPr id="7" name="Text Box 4">
            <a:extLst>
              <a:ext uri="{FF2B5EF4-FFF2-40B4-BE49-F238E27FC236}">
                <a16:creationId xmlns:a16="http://schemas.microsoft.com/office/drawing/2014/main" id="{63C1E32F-F826-43A5-9959-FF1486726EF7}"/>
              </a:ext>
            </a:extLst>
          </p:cNvPr>
          <p:cNvSpPr txBox="1">
            <a:spLocks noChangeArrowheads="1"/>
          </p:cNvSpPr>
          <p:nvPr>
            <p:custDataLst>
              <p:tags r:id="rId4"/>
            </p:custDataLst>
          </p:nvPr>
        </p:nvSpPr>
        <p:spPr bwMode="auto">
          <a:xfrm>
            <a:off x="4207785" y="2525013"/>
            <a:ext cx="5181600" cy="523875"/>
          </a:xfrm>
          <a:prstGeom prst="rect">
            <a:avLst/>
          </a:prstGeom>
          <a:solidFill>
            <a:srgbClr val="0086EA"/>
          </a:solidFill>
          <a:ln w="28575">
            <a:solidFill>
              <a:srgbClr val="595959"/>
            </a:solidFill>
            <a:miter lim="800000"/>
          </a:ln>
        </p:spPr>
        <p:txBody>
          <a:bodyPr>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Offense of Conviction</a:t>
            </a:r>
          </a:p>
        </p:txBody>
      </p:sp>
      <p:sp>
        <p:nvSpPr>
          <p:cNvPr id="10" name="Text Box 9">
            <a:extLst>
              <a:ext uri="{FF2B5EF4-FFF2-40B4-BE49-F238E27FC236}">
                <a16:creationId xmlns:a16="http://schemas.microsoft.com/office/drawing/2014/main" id="{94869C70-259B-453D-9CB8-3B355D46D282}"/>
              </a:ext>
            </a:extLst>
          </p:cNvPr>
          <p:cNvSpPr txBox="1">
            <a:spLocks noChangeArrowheads="1"/>
          </p:cNvSpPr>
          <p:nvPr>
            <p:custDataLst>
              <p:tags r:id="rId5"/>
            </p:custDataLst>
          </p:nvPr>
        </p:nvSpPr>
        <p:spPr bwMode="auto">
          <a:xfrm>
            <a:off x="6331355" y="3809113"/>
            <a:ext cx="1676400" cy="523220"/>
          </a:xfrm>
          <a:prstGeom prst="rect">
            <a:avLst/>
          </a:prstGeom>
          <a:solidFill>
            <a:srgbClr val="113961"/>
          </a:solidFill>
          <a:ln w="28575">
            <a:solidFill>
              <a:srgbClr val="595959"/>
            </a:solidFill>
            <a:miter lim="800000"/>
          </a:ln>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During</a:t>
            </a:r>
          </a:p>
        </p:txBody>
      </p:sp>
      <p:sp>
        <p:nvSpPr>
          <p:cNvPr id="11" name="Text Box 10">
            <a:extLst>
              <a:ext uri="{FF2B5EF4-FFF2-40B4-BE49-F238E27FC236}">
                <a16:creationId xmlns:a16="http://schemas.microsoft.com/office/drawing/2014/main" id="{C6475F21-B5B0-44F2-B090-663A7B68B449}"/>
              </a:ext>
            </a:extLst>
          </p:cNvPr>
          <p:cNvSpPr txBox="1">
            <a:spLocks noChangeArrowheads="1"/>
          </p:cNvSpPr>
          <p:nvPr>
            <p:custDataLst>
              <p:tags r:id="rId6"/>
            </p:custDataLst>
          </p:nvPr>
        </p:nvSpPr>
        <p:spPr bwMode="auto">
          <a:xfrm>
            <a:off x="2592089" y="3799361"/>
            <a:ext cx="3503911" cy="523220"/>
          </a:xfrm>
          <a:prstGeom prst="rect">
            <a:avLst/>
          </a:prstGeom>
          <a:solidFill>
            <a:srgbClr val="113961"/>
          </a:solidFill>
          <a:ln w="28575">
            <a:solidFill>
              <a:srgbClr val="595959"/>
            </a:solidFill>
            <a:miter lim="800000"/>
          </a:ln>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In preparation</a:t>
            </a:r>
          </a:p>
        </p:txBody>
      </p:sp>
      <p:sp>
        <p:nvSpPr>
          <p:cNvPr id="12" name="Text Box 11">
            <a:extLst>
              <a:ext uri="{FF2B5EF4-FFF2-40B4-BE49-F238E27FC236}">
                <a16:creationId xmlns:a16="http://schemas.microsoft.com/office/drawing/2014/main" id="{62AE3085-9E70-4993-B010-3804F7626E8C}"/>
              </a:ext>
            </a:extLst>
          </p:cNvPr>
          <p:cNvSpPr txBox="1">
            <a:spLocks noChangeArrowheads="1"/>
          </p:cNvSpPr>
          <p:nvPr>
            <p:custDataLst>
              <p:tags r:id="rId7"/>
            </p:custDataLst>
          </p:nvPr>
        </p:nvSpPr>
        <p:spPr bwMode="auto">
          <a:xfrm>
            <a:off x="8188147" y="3809113"/>
            <a:ext cx="3503911" cy="523220"/>
          </a:xfrm>
          <a:prstGeom prst="rect">
            <a:avLst/>
          </a:prstGeom>
          <a:solidFill>
            <a:srgbClr val="113961"/>
          </a:solidFill>
          <a:ln w="28575">
            <a:solidFill>
              <a:srgbClr val="595959"/>
            </a:solidFill>
            <a:miter lim="800000"/>
          </a:ln>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Avoiding detection</a:t>
            </a:r>
          </a:p>
        </p:txBody>
      </p:sp>
      <p:sp>
        <p:nvSpPr>
          <p:cNvPr id="14" name="Text Box 13">
            <a:extLst>
              <a:ext uri="{FF2B5EF4-FFF2-40B4-BE49-F238E27FC236}">
                <a16:creationId xmlns:a16="http://schemas.microsoft.com/office/drawing/2014/main" id="{8B54D933-62B3-4AD2-9652-D265FE1E3FC9}"/>
              </a:ext>
            </a:extLst>
          </p:cNvPr>
          <p:cNvSpPr txBox="1">
            <a:spLocks noChangeArrowheads="1"/>
          </p:cNvSpPr>
          <p:nvPr>
            <p:custDataLst>
              <p:tags r:id="rId8"/>
            </p:custDataLst>
          </p:nvPr>
        </p:nvSpPr>
        <p:spPr bwMode="auto">
          <a:xfrm>
            <a:off x="4207785" y="5210606"/>
            <a:ext cx="5181312" cy="954107"/>
          </a:xfrm>
          <a:prstGeom prst="rect">
            <a:avLst/>
          </a:prstGeom>
          <a:solidFill>
            <a:srgbClr val="595959"/>
          </a:solidFill>
          <a:ln w="28575">
            <a:solidFill>
              <a:srgbClr val="595959"/>
            </a:solidFill>
            <a:miter lim="800000"/>
          </a:ln>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Same course of conduct/ common scheme or plan</a:t>
            </a:r>
          </a:p>
        </p:txBody>
      </p:sp>
    </p:spTree>
    <p:custDataLst>
      <p:tags r:id="rId1"/>
    </p:custDataLst>
    <p:extLst>
      <p:ext uri="{BB962C8B-B14F-4D97-AF65-F5344CB8AC3E}">
        <p14:creationId xmlns:p14="http://schemas.microsoft.com/office/powerpoint/2010/main" val="37925365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10" grpId="0" animBg="1"/>
      <p:bldP spid="11"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4410-EB9B-4EA7-B943-8126659780D3}"/>
              </a:ext>
            </a:extLst>
          </p:cNvPr>
          <p:cNvSpPr>
            <a:spLocks noGrp="1"/>
          </p:cNvSpPr>
          <p:nvPr>
            <p:ph type="title"/>
            <p:custDataLst>
              <p:tags r:id="rId2"/>
            </p:custDataLst>
          </p:nvPr>
        </p:nvSpPr>
        <p:spPr>
          <a:xfrm>
            <a:off x="513748" y="376881"/>
            <a:ext cx="11164503" cy="577516"/>
          </a:xfrm>
        </p:spPr>
        <p:txBody>
          <a:bodyPr>
            <a:normAutofit fontScale="90000"/>
          </a:bodyPr>
          <a:lstStyle/>
          <a:p>
            <a:r>
              <a:rPr lang="en-US" b="1">
                <a:solidFill>
                  <a:schemeClr val="tx1">
                    <a:lumMod val="75000"/>
                    <a:lumOff val="25000"/>
                  </a:schemeClr>
                </a:solidFill>
              </a:rPr>
              <a:t>Offenses for Which “Expanded” Relevant Conduct Applies</a:t>
            </a:r>
          </a:p>
        </p:txBody>
      </p:sp>
      <p:sp>
        <p:nvSpPr>
          <p:cNvPr id="4" name="Text Placeholder 3">
            <a:extLst>
              <a:ext uri="{FF2B5EF4-FFF2-40B4-BE49-F238E27FC236}">
                <a16:creationId xmlns:a16="http://schemas.microsoft.com/office/drawing/2014/main" id="{815C56ED-3BE4-4AAC-BA2F-B7B0125D866F}"/>
              </a:ext>
            </a:extLst>
          </p:cNvPr>
          <p:cNvSpPr>
            <a:spLocks noGrp="1"/>
          </p:cNvSpPr>
          <p:nvPr>
            <p:ph type="body" sz="quarter" idx="11"/>
            <p:custDataLst>
              <p:tags r:id="rId3"/>
            </p:custDataLst>
          </p:nvPr>
        </p:nvSpPr>
        <p:spPr>
          <a:xfrm>
            <a:off x="692857" y="2219386"/>
            <a:ext cx="3709460" cy="2663700"/>
          </a:xfrm>
        </p:spPr>
        <p:txBody>
          <a:bodyPr>
            <a:normAutofit/>
          </a:bodyPr>
          <a:lstStyle/>
          <a:p>
            <a:pPr marL="0" indent="0" algn="r">
              <a:lnSpc>
                <a:spcPct val="90000"/>
              </a:lnSpc>
              <a:buNone/>
            </a:pPr>
            <a:r>
              <a:rPr lang="en-US" sz="3600">
                <a:solidFill>
                  <a:schemeClr val="tx1">
                    <a:lumMod val="75000"/>
                    <a:lumOff val="25000"/>
                  </a:schemeClr>
                </a:solidFill>
              </a:rPr>
              <a:t>The applicable Chapter Two guideline must be </a:t>
            </a:r>
            <a:r>
              <a:rPr lang="en-US" sz="3600" b="1">
                <a:solidFill>
                  <a:schemeClr val="accent2"/>
                </a:solidFill>
              </a:rPr>
              <a:t>included</a:t>
            </a:r>
            <a:r>
              <a:rPr lang="en-US" sz="3600" b="1">
                <a:solidFill>
                  <a:schemeClr val="tx1">
                    <a:lumMod val="75000"/>
                    <a:lumOff val="25000"/>
                  </a:schemeClr>
                </a:solidFill>
              </a:rPr>
              <a:t> </a:t>
            </a:r>
            <a:r>
              <a:rPr lang="en-US" sz="3600">
                <a:solidFill>
                  <a:schemeClr val="tx1">
                    <a:lumMod val="75000"/>
                    <a:lumOff val="25000"/>
                  </a:schemeClr>
                </a:solidFill>
              </a:rPr>
              <a:t>in this list at </a:t>
            </a:r>
            <a:r>
              <a:rPr lang="en-US" sz="3600" b="1">
                <a:solidFill>
                  <a:schemeClr val="tx1">
                    <a:lumMod val="75000"/>
                    <a:lumOff val="25000"/>
                  </a:schemeClr>
                </a:solidFill>
              </a:rPr>
              <a:t>§3D1.2(d)</a:t>
            </a:r>
            <a:r>
              <a:rPr lang="en-US" sz="3600">
                <a:solidFill>
                  <a:schemeClr val="tx1">
                    <a:lumMod val="75000"/>
                    <a:lumOff val="25000"/>
                  </a:schemeClr>
                </a:solidFill>
              </a:rPr>
              <a:t>.</a:t>
            </a:r>
          </a:p>
          <a:p>
            <a:pPr marL="0" indent="0" algn="r">
              <a:buNone/>
            </a:pPr>
            <a:endParaRPr lang="en-US" sz="3600"/>
          </a:p>
        </p:txBody>
      </p:sp>
      <p:grpSp>
        <p:nvGrpSpPr>
          <p:cNvPr id="5" name="Group 4">
            <a:extLst>
              <a:ext uri="{FF2B5EF4-FFF2-40B4-BE49-F238E27FC236}">
                <a16:creationId xmlns:a16="http://schemas.microsoft.com/office/drawing/2014/main" id="{0AC909AA-752B-484E-82C0-C554F051CA5E}"/>
              </a:ext>
            </a:extLst>
          </p:cNvPr>
          <p:cNvGrpSpPr/>
          <p:nvPr>
            <p:custDataLst>
              <p:tags r:id="rId4"/>
            </p:custDataLst>
          </p:nvPr>
        </p:nvGrpSpPr>
        <p:grpSpPr>
          <a:xfrm>
            <a:off x="4893822" y="1291472"/>
            <a:ext cx="6993377" cy="5349479"/>
            <a:chOff x="4893822" y="1291472"/>
            <a:chExt cx="6993377" cy="5349479"/>
          </a:xfrm>
        </p:grpSpPr>
        <p:pic>
          <p:nvPicPr>
            <p:cNvPr id="6" name="Picture 5" descr="Graphical user interface, text, application, email&#10;&#10;Description automatically generated">
              <a:extLst>
                <a:ext uri="{FF2B5EF4-FFF2-40B4-BE49-F238E27FC236}">
                  <a16:creationId xmlns:a16="http://schemas.microsoft.com/office/drawing/2014/main" id="{85144B86-ECF2-4921-A721-73FB328262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3822" y="1291472"/>
              <a:ext cx="6993377" cy="5349479"/>
            </a:xfrm>
            <a:prstGeom prst="rect">
              <a:avLst/>
            </a:prstGeom>
            <a:ln w="28575">
              <a:solidFill>
                <a:schemeClr val="tx1">
                  <a:lumMod val="65000"/>
                  <a:lumOff val="35000"/>
                </a:schemeClr>
              </a:solidFill>
            </a:ln>
          </p:spPr>
        </p:pic>
        <p:sp>
          <p:nvSpPr>
            <p:cNvPr id="3" name="Rectangle 2">
              <a:extLst>
                <a:ext uri="{FF2B5EF4-FFF2-40B4-BE49-F238E27FC236}">
                  <a16:creationId xmlns:a16="http://schemas.microsoft.com/office/drawing/2014/main" id="{E0DE9AEE-04D9-491F-A402-7211B24131A0}"/>
                </a:ext>
              </a:extLst>
            </p:cNvPr>
            <p:cNvSpPr/>
            <p:nvPr>
              <p:custDataLst>
                <p:tags r:id="rId5"/>
              </p:custDataLst>
            </p:nvPr>
          </p:nvSpPr>
          <p:spPr>
            <a:xfrm>
              <a:off x="5164183" y="3596640"/>
              <a:ext cx="801188" cy="313508"/>
            </a:xfrm>
            <a:prstGeom prst="rect">
              <a:avLst/>
            </a:prstGeom>
            <a:solidFill>
              <a:srgbClr val="FFFF00">
                <a:alpha val="40000"/>
              </a:srgbClr>
            </a:solidFill>
            <a:ln>
              <a:solidFill>
                <a:schemeClr val="accent1">
                  <a:shade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2929471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B1C0CBDE-9160-49EC-8058-B34B5471D5F9}"/>
              </a:ext>
            </a:extLst>
          </p:cNvPr>
          <p:cNvSpPr/>
          <p:nvPr>
            <p:custDataLst>
              <p:tags r:id="rId2"/>
            </p:custDataLst>
          </p:nvPr>
        </p:nvSpPr>
        <p:spPr>
          <a:xfrm>
            <a:off x="8595360" y="1376680"/>
            <a:ext cx="3401060" cy="4744720"/>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1C44E5EA-CAE6-4753-889B-C801D1B1BEC7}"/>
              </a:ext>
            </a:extLst>
          </p:cNvPr>
          <p:cNvSpPr>
            <a:spLocks noGrp="1"/>
          </p:cNvSpPr>
          <p:nvPr>
            <p:ph type="title"/>
          </p:nvPr>
        </p:nvSpPr>
        <p:spPr>
          <a:xfrm>
            <a:off x="502920" y="680720"/>
            <a:ext cx="6690360" cy="3108960"/>
          </a:xfrm>
        </p:spPr>
        <p:txBody>
          <a:bodyPr>
            <a:noAutofit/>
          </a:bodyPr>
          <a:lstStyle/>
          <a:p>
            <a:pPr algn="l"/>
            <a:r>
              <a:rPr lang="en-US" sz="2800" dirty="0"/>
              <a:t>The defendant is convicted of one count of possession of a video of child pornography involving a 14-year-old child on June 1, 2020. One month earlier, the defendant also distributed a child pornography video of a 6-year-old engaged in sexual activity.</a:t>
            </a:r>
            <a:br>
              <a:rPr lang="en-US" sz="2800" dirty="0"/>
            </a:br>
            <a:br>
              <a:rPr lang="en-US" sz="2800" dirty="0"/>
            </a:br>
            <a:r>
              <a:rPr lang="en-US" sz="2800" dirty="0"/>
              <a:t>Can the court use the video involving the 6-year-old to apply §2G2.2(b)(1) for material involving a minor under 12?</a:t>
            </a:r>
          </a:p>
        </p:txBody>
      </p:sp>
      <p:sp>
        <p:nvSpPr>
          <p:cNvPr id="3" name="TPAnswers" title="Answer Text">
            <a:extLst>
              <a:ext uri="{FF2B5EF4-FFF2-40B4-BE49-F238E27FC236}">
                <a16:creationId xmlns:a16="http://schemas.microsoft.com/office/drawing/2014/main" id="{CA8460E4-6F31-4A99-B700-8D62BF270735}"/>
              </a:ext>
            </a:extLst>
          </p:cNvPr>
          <p:cNvSpPr>
            <a:spLocks noGrp="1"/>
          </p:cNvSpPr>
          <p:nvPr>
            <p:ph type="body" idx="1"/>
            <p:custDataLst>
              <p:tags r:id="rId3"/>
            </p:custDataLst>
          </p:nvPr>
        </p:nvSpPr>
        <p:spPr>
          <a:xfrm>
            <a:off x="665480" y="4501832"/>
            <a:ext cx="2260600" cy="2265363"/>
          </a:xfrm>
        </p:spPr>
        <p:txBody>
          <a:bodyPr/>
          <a:lstStyle/>
          <a:p>
            <a:pPr marL="514350" indent="-514350">
              <a:buFont typeface="Arial" panose="020B0604020202020204" pitchFamily="34" charset="0"/>
              <a:buAutoNum type="alphaUcPeriod"/>
            </a:pPr>
            <a:r>
              <a:rPr lang="en-US" dirty="0"/>
              <a:t>Yes</a:t>
            </a:r>
          </a:p>
          <a:p>
            <a:pPr marL="514350" indent="-514350">
              <a:buFont typeface="Arial" panose="020B0604020202020204" pitchFamily="34" charset="0"/>
              <a:buAutoNum type="alphaUcPeriod"/>
            </a:pPr>
            <a:r>
              <a:rPr lang="en-US" dirty="0"/>
              <a:t>No</a:t>
            </a:r>
          </a:p>
        </p:txBody>
      </p:sp>
      <p:sp>
        <p:nvSpPr>
          <p:cNvPr id="4" name="TPPolling" title="Polling Shape">
            <a:extLst>
              <a:ext uri="{FF2B5EF4-FFF2-40B4-BE49-F238E27FC236}">
                <a16:creationId xmlns:a16="http://schemas.microsoft.com/office/drawing/2014/main" id="{A0C4975E-A11E-432F-9D38-A3E527A57B9F}"/>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CFD9AA54-3212-411A-8181-3E590B20B6DA}"/>
              </a:ext>
            </a:extLst>
          </p:cNvPr>
          <p:cNvSpPr/>
          <p:nvPr>
            <p:custDataLst>
              <p:tags r:id="rId4"/>
            </p:custDataLst>
          </p:nvPr>
        </p:nvSpPr>
        <p:spPr>
          <a:xfrm rot="10800000">
            <a:off x="391160" y="4547552"/>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18893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1.14"/>
  <p:tag name="AS_TITLE" val="Aspose.Slides for .NET 4.0"/>
  <p:tag name="AS_VERSION" val="20.1"/>
  <p:tag name="TPPRESENTATIONGUID" val="322be555-180a-4300-ba7a-da3d5a611f66"/>
  <p:tag name="WASPOLLED" val="D119B010C1384686A985BF7CA5850037"/>
  <p:tag name="TPVERSION" val="8"/>
  <p:tag name="TPFULLVERSION" val="8.9.5.12"/>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3&quot; /&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a3d669-e5e6-4035-a675-cca77f13375b}&quot; /&gt;&lt;isInvalidForFieldText val=&quot;0&quot; /&gt;&lt;Image&gt;&lt;filename val=&quot;E:\breeze\content\2260560433\2693170364-1\input\breezo\data\asimages\{5aa3d669-e5e6-4035-a675-cca77f13375b}.png&quot; /&gt;&lt;left val=&quot;352&quot; /&gt;&lt;top val=&quot;56&quot; /&gt;&lt;width val=&quot;578&quot; /&gt;&lt;height val=&quot;47&quot; /&gt;&lt;hasText val=&quot;1&quot; /&gt;&lt;/Image&gt;&lt;/ThreeDShapeInfo&gt;"/>
  <p:tag name="PRESENTER_SHAPETEXTINFO" val="&lt;ShapeTextInfo&gt;&lt;TableIndex row=&quot;-1&quot; col=&quot;-1&quot;&gt;&lt;linesCount val=&quot;1&quot; /&gt;&lt;lineCharCount val=&quot;26&quot; /&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091BC8CB474C436790F975F3C6271ABD&lt;/guid&gt;&#10;        &lt;description /&gt;&#10;        &lt;date&gt;4/13/2022 7:39:4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32C29CFDF5114A64A5E9088A49AF445A&lt;/guid&gt;&#10;            &lt;repollguid&gt;49334EE3ADAD4E8EB3423AD468025FD9&lt;/repollguid&gt;&#10;            &lt;sourceid&gt;BB1F966C54604388B7630D2385A9FAC9&lt;/sourceid&gt;&#10;            &lt;narrativeguid&gt;00000000000000000000000000000000&lt;/narrativeguid&gt;&#10;            &lt;questiontext&gt;The defendant is convicted of possession of child pornography. The defendant’s stepdaughter testified at the sentencing hearing that the defendant sexually abused her on numerous occasions 30 years ago when she was 14. The government is arguing for application of §2G2.2(b)(5), the 5-level “pattern of activity” enhancement. The defendant admits the conduct occurred but argues the SOC can’t apply because he was not convicted and because it occurred 30 years ago.Should the enhancement appl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42824AD866049C5A0AA1A83C5248C7E&lt;/guid&gt;&#10;                    &lt;answertext&gt;Yes&lt;/answertext&gt;&#10;                    &lt;valuetype&gt;1&lt;/valuetype&gt;&#10;                &lt;/answer&gt;&#10;                &lt;answer&gt;&#10;                    &lt;guid&gt;218E507B0A424E2AB9F9C4031F28D378&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102.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03.xml><?xml version="1.0" encoding="utf-8"?>
<p:tagLst xmlns:a="http://schemas.openxmlformats.org/drawingml/2006/main" xmlns:r="http://schemas.openxmlformats.org/officeDocument/2006/relationships" xmlns:p="http://schemas.openxmlformats.org/presentationml/2006/main">
  <p:tag name="ZEROBASED" val="False"/>
</p:tagLst>
</file>

<file path=ppt/tags/tag10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0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dd6d33-8391-49b9-9a23-c6f3f10cbd5f}&quot; /&gt;&lt;isInvalidForFieldText val=&quot;0&quot; /&gt;&lt;Image&gt;&lt;filename val=&quot;E:\breeze\content\2260560433\2693170364-1\input\breezo\data\asimages\{12dd6d33-8391-49b9-9a23-c6f3f10cbd5f}.png&quot; /&gt;&lt;left val=&quot;230&quot; /&gt;&lt;top val=&quot;87&quot; /&gt;&lt;width val=&quot;819&quot; /&gt;&lt;height val=&quot;39&quot; /&gt;&lt;hasText val=&quot;1&quot; /&gt;&lt;/Image&gt;&lt;/ThreeDShapeInfo&gt;"/>
  <p:tag name="PRESENTER_SHAPETEXTINFO" val="&lt;ShapeTextInfo&gt;&lt;TableIndex row=&quot;-1&quot; col=&quot;-1&quot;&gt;&lt;linesCount val=&quot;1&quot; /&gt;&lt;lineCharCount val=&quot;36&quot; /&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2ae7fa-0ee1-463d-986b-33c22902b224}&quot; /&gt;&lt;isInvalidForFieldText val=&quot;0&quot; /&gt;&lt;Image&gt;&lt;filename val=&quot;E:\breeze\content\2260560433\2693170364-1\input\breezo\data\asimages\{882ae7fa-0ee1-463d-986b-33c22902b224}.png&quot; /&gt;&lt;left val=&quot;98&quot; /&gt;&lt;top val=&quot;200&quot; /&gt;&lt;width val=&quot;763&quot; /&gt;&lt;height val=&quot;43&quot; /&gt;&lt;hasText val=&quot;1&quot; /&gt;&lt;/Image&gt;&lt;/ThreeDShapeInfo&gt;"/>
  <p:tag name="PRESENTER_SHAPETEXTINFO" val="&lt;ShapeTextInfo&gt;&lt;TableIndex row=&quot;-1&quot; col=&quot;-1&quot;&gt;&lt;linesCount val=&quot;1&quot; /&gt;&lt;lineCharCount val=&quot;38&quot; /&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b8c16b-03d2-4a3b-ad5c-c6c892f6e52f}&quot; /&gt;&lt;isInvalidForFieldText val=&quot;0&quot; /&gt;&lt;Image&gt;&lt;filename val=&quot;E:\breeze\content\2260560433\2693170364-1\input\breezo\data\asimages\{74b8c16b-03d2-4a3b-ad5c-c6c892f6e52f}.png&quot; /&gt;&lt;left val=&quot;537&quot; /&gt;&lt;top val=&quot;254&quot; /&gt;&lt;width val=&quot;229&quot; /&gt;&lt;height val=&quot;63&quot; /&gt;&lt;hasText val=&quot;1&quot; /&gt;&lt;/Image&gt;&lt;/ThreeDShapeInfo&gt;"/>
  <p:tag name="PRESENTER_SHAPETEXTINFO" val="&lt;ShapeTextInfo&gt;&lt;TableIndex row=&quot;-1&quot; col=&quot;-1&quot;&gt;&lt;linesCount val=&quot;1&quot; /&gt;&lt;lineCharCount val=&quot;6&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99&quot; /&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8c8dba-7780-40e7-bcaf-af6cc0066060}&quot; /&gt;&lt;isInvalidForFieldText val=&quot;0&quot; /&gt;&lt;Image&gt;&lt;filename val=&quot;E:\breeze\content\2260560433\2693170364-1\input\breezo\data\asimages\{338c8dba-7780-40e7-bcaf-af6cc0066060}.png&quot; /&gt;&lt;left val=&quot;260&quot; /&gt;&lt;top val=&quot;87&quot; /&gt;&lt;width val=&quot;760&quot; /&gt;&lt;height val=&quot;43&quot; /&gt;&lt;hasText val=&quot;1&quot; /&gt;&lt;/Image&gt;&lt;/ThreeDShapeInfo&gt;"/>
  <p:tag name="PRESENTER_SHAPETEXTINFO" val="&lt;ShapeTextInfo&gt;&lt;TableIndex row=&quot;-1&quot; col=&quot;-1&quot;&gt;&lt;linesCount val=&quot;1&quot; /&gt;&lt;lineCharCount val=&quot;30&quot; /&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cb0d92-349c-42ee-9565-08e159a704c5}&quot; /&gt;&lt;isInvalidForFieldText val=&quot;0&quot; /&gt;&lt;Image&gt;&lt;filename val=&quot;E:\breeze\content\2260560433\2693170364-1\input\breezo\data\asimages\{edcb0d92-349c-42ee-9565-08e159a704c5}.png&quot; /&gt;&lt;left val=&quot;145&quot; /&gt;&lt;top val=&quot;202&quot; /&gt;&lt;width val=&quot;659&quot; /&gt;&lt;height val=&quot;465&quot; /&gt;&lt;hasText val=&quot;1&quot; /&gt;&lt;/Image&gt;&lt;/ThreeDShapeInfo&gt;"/>
  <p:tag name="PRESENTER_SHAPETEXTINFO" val="&lt;ShapeTextInfo&gt;&lt;TableIndex row=&quot;-1&quot; col=&quot;-1&quot;&gt;&lt;linesCount val=&quot;10&quot; /&gt;&lt;lineCharCount val=&quot;14&quot; /&gt;&lt;lineCharCount val=&quot;1&quot; /&gt;&lt;lineCharCount val=&quot;19&quot; /&gt;&lt;lineCharCount val=&quot;1&quot; /&gt;&lt;lineCharCount val=&quot;39&quot; /&gt;&lt;lineCharCount val=&quot;1&quot; /&gt;&lt;lineCharCount val=&quot;23&quot; /&gt;&lt;lineCharCount val=&quot;1&quot; /&gt;&lt;lineCharCount val=&quot;16&quot; /&gt;&lt;lineCharCount val=&quot;1&quot; /&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c9b501-2f30-405a-b3d6-1760d57a6c79}&quot; /&gt;&lt;isInvalidForFieldText val=&quot;0&quot; /&gt;&lt;Image&gt;&lt;filename val=&quot;E:\breeze\content\2260560433\2693170364-1\input\breezo\data\asimages\{82c9b501-2f30-405a-b3d6-1760d57a6c79}.png&quot; /&gt;&lt;left val=&quot;442&quot; /&gt;&lt;top val=&quot;88&quot; /&gt;&lt;width val=&quot;397&quot; /&gt;&lt;height val=&quot;43&quot; /&gt;&lt;hasText val=&quot;1&quot; /&gt;&lt;/Image&gt;&lt;/ThreeDShapeInfo&gt;"/>
  <p:tag name="PRESENTER_SHAPETEXTINFO" val="&lt;ShapeTextInfo&gt;&lt;TableIndex row=&quot;-1&quot; col=&quot;-1&quot;&gt;&lt;linesCount val=&quot;1&quot; /&gt;&lt;lineCharCount val=&quot;16&quot; /&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38a4a0-57d7-4e37-bd8e-49749a3ddda6}&quot; /&gt;&lt;isInvalidForFieldText val=&quot;0&quot; /&gt;&lt;Image&gt;&lt;filename val=&quot;E:\breeze\content\2260560433\2693170364-1\input\breezo\data\asimages\{8b38a4a0-57d7-4e37-bd8e-49749a3ddda6}.png&quot; /&gt;&lt;left val=&quot;222&quot; /&gt;&lt;top val=&quot;188&quot; /&gt;&lt;width val=&quot;799&quot; /&gt;&lt;height val=&quot;468&quot; /&gt;&lt;hasText val=&quot;1&quot; /&gt;&lt;/Image&gt;&lt;/ThreeDShapeInfo&gt;"/>
  <p:tag name="PRESENTER_SHAPETEXTINFO" val="&lt;ShapeTextInfo&gt;&lt;TableIndex row=&quot;-1&quot; col=&quot;-1&quot;&gt;&lt;linesCount val=&quot;7&quot; /&gt;&lt;lineCharCount val=&quot;45&quot; /&gt;&lt;lineCharCount val=&quot;32&quot; /&gt;&lt;lineCharCount val=&quot;29&quot; /&gt;&lt;lineCharCount val=&quot;52&quot; /&gt;&lt;lineCharCount val=&quot;36&quot; /&gt;&lt;lineCharCount val=&quot;34&quot; /&gt;&lt;lineCharCount val=&quot;33&quot; /&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e2375e-810e-4eef-ab2f-e7ca2a251a00}&quot; /&gt;&lt;isInvalidForFieldText val=&quot;0&quot; /&gt;&lt;Image&gt;&lt;filename val=&quot;E:\breeze\content\2260560433\2693170364-1\input\breezo\data\asimages\{91e2375e-810e-4eef-ab2f-e7ca2a251a00}.png&quot; /&gt;&lt;left val=&quot;240&quot; /&gt;&lt;top val=&quot;80&quot; /&gt;&lt;width val=&quot;803&quot; /&gt;&lt;height val=&quot;95&quot; /&gt;&lt;hasText val=&quot;1&quot; /&gt;&lt;/Image&gt;&lt;/ThreeDShapeInfo&gt;"/>
  <p:tag name="PRESENTER_SHAPETEXTINFO" val="&lt;ShapeTextInfo&gt;&lt;TableIndex row=&quot;-1&quot; col=&quot;-1&quot;&gt;&lt;linesCount val=&quot;1&quot; /&gt;&lt;lineCharCount val=&quot;73&quot; /&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693170364-1\input\breezo\data\asimages\{3cefc995-0262-4c43-9564-da1c35d414b6}_1.png_crop.png&quot; /&gt;&lt;left val=&quot;703&quot; /&gt;&lt;top val=&quot;288&quot; /&gt;&lt;width val=&quot;621&quot; /&gt;&lt;height val=&quot;51&quot; /&gt;&lt;hasText val=&quot;1&quot; /&gt;&lt;paraId val=&quot;1&quot; /&gt;&lt;/Image&gt;&lt;Image&gt;&lt;filename val=&quot;E:\breeze\content\2260560433\2693170364-1\input\breezo\data\asimages\{cec83cc7-f687-47d9-9125-52507782a799}_1.png_crop.png&quot; /&gt;&lt;left val=&quot;703&quot; /&gt;&lt;top val=&quot;360&quot; /&gt;&lt;width val=&quot;621&quot; /&gt;&lt;height val=&quot;51&quot; /&gt;&lt;hasText val=&quot;1&quot; /&gt;&lt;paraId val=&quot;2&quot; /&gt;&lt;/Image&gt;&lt;Image&gt;&lt;filename val=&quot;E:\breeze\content\2260560433\2693170364-1\input\breezo\data\asimages\{30a94ae5-6537-46bb-a729-27037297ca06}_1.png_crop.png&quot; /&gt;&lt;left val=&quot;703&quot; /&gt;&lt;top val=&quot;432&quot; /&gt;&lt;width val=&quot;621&quot; /&gt;&lt;height val=&quot;51&quot; /&gt;&lt;hasText val=&quot;1&quot; /&gt;&lt;paraId val=&quot;3&quot; /&gt;&lt;/Image&gt;&lt;Image&gt;&lt;filename val=&quot;E:\breeze\content\2260560433\2693170364-1\input\breezo\data\asimages\{eb4f0c44-e0a8-4371-9339-2f9aeef8c61b}_1.png_crop.png&quot; /&gt;&lt;left val=&quot;703&quot; /&gt;&lt;top val=&quot;504&quot; /&gt;&lt;width val=&quot;621&quot; /&gt;&lt;height val=&quot;111&quot; /&gt;&lt;hasText val=&quot;1&quot; /&gt;&lt;paraId val=&quot;4&quot; /&gt;&lt;/Image&gt;&lt;/TextEffect&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711ce8-a034-4cfd-b5ff-187e79cfa225}&quot; /&gt;&lt;isInvalidForFieldText val=&quot;0&quot; /&gt;&lt;Image&gt;&lt;filename val=&quot;E:\breeze\content\2260560433\2693170364-1\input\breezo\data\asimages\{9c711ce8-a034-4cfd-b5ff-187e79cfa225}.png&quot; /&gt;&lt;left val=&quot;156&quot; /&gt;&lt;top val=&quot;286&quot; /&gt;&lt;width val=&quot;451&quot; /&gt;&lt;height val=&quot;319&quot; /&gt;&lt;hasText val=&quot;1&quot; /&gt;&lt;/Image&gt;&lt;/ThreeDShapeInfo&gt;"/>
  <p:tag name="PRESENTER_SHAPETEXTINFO" val="&lt;ShapeTextInfo&gt;&lt;TableIndex row=&quot;-1&quot; col=&quot;-1&quot;&gt;&lt;linesCount val=&quot;5&quot; /&gt;&lt;lineCharCount val=&quot;8&quot; /&gt;&lt;lineCharCount val=&quot;8&quot; /&gt;&lt;lineCharCount val=&quot;7&quot; /&gt;&lt;lineCharCount val=&quot;11&quot; /&gt;&lt;lineCharCount val=&quot;22&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54&quot; /&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52d719-7d06-46b4-baa9-e8a461300c4d}&quot; /&gt;&lt;isInvalidForFieldText val=&quot;0&quot; /&gt;&lt;Image&gt;&lt;filename val=&quot;E:\breeze\content\2260560433\2693170364-1\input\breezo\data\asimages\{b052d719-7d06-46b4-baa9-e8a461300c4d}.png&quot; /&gt;&lt;left val=&quot;469&quot; /&gt;&lt;top val=&quot;78&quot; /&gt;&lt;width val=&quot;343&quot; /&gt;&lt;height val=&quot;47&quot; /&gt;&lt;hasText val=&quot;1&quot; /&gt;&lt;/Image&gt;&lt;/ThreeDShapeInfo&gt;"/>
  <p:tag name="PRESENTER_SHAPETEXTINFO" val="&lt;ShapeTextInfo&gt;&lt;TableIndex row=&quot;-1&quot; col=&quot;-1&quot;&gt;&lt;linesCount val=&quot;1&quot; /&gt;&lt;lineCharCount val=&quot;15&quot; /&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ae06c3-792d-49a0-8a6e-3e545f738d46}&quot; /&gt;&lt;isInvalidForFieldText val=&quot;0&quot; /&gt;&lt;Image&gt;&lt;filename val=&quot;E:\breeze\content\2260560433\2693170364-1\input\breezo\data\asimages\{1aae06c3-792d-49a0-8a6e-3e545f738d46}.png&quot; /&gt;&lt;left val=&quot;124&quot; /&gt;&lt;top val=&quot;275&quot; /&gt;&lt;width val=&quot;140&quot; /&gt;&lt;height val=&quot;33&quot; /&gt;&lt;hasText val=&quot;1&quot; /&gt;&lt;/Image&gt;&lt;/ThreeDShapeInfo&gt;"/>
  <p:tag name="PRESENTER_SHAPETEXTINFO" val="&lt;ShapeTextInfo&gt;&lt;TableIndex row=&quot;-1&quot; col=&quot;-1&quot;&gt;&lt;linesCount val=&quot;1&quot; /&gt;&lt;lineCharCount val=&quot;5&quot; /&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d43431-fe1c-4c12-a063-afb92e765537}&quot; /&gt;&lt;isInvalidForFieldText val=&quot;0&quot; /&gt;&lt;Image&gt;&lt;filename val=&quot;E:\breeze\content\2260560433\2693170364-1\input\breezo\data\asimages\{76d43431-fe1c-4c12-a063-afb92e765537}.png&quot; /&gt;&lt;left val=&quot;440&quot; /&gt;&lt;top val=&quot;263&quot; /&gt;&lt;width val=&quot;549&quot; /&gt;&lt;height val=&quot;59&quot; /&gt;&lt;hasText val=&quot;1&quot; /&gt;&lt;/Image&gt;&lt;/ThreeDShapeInfo&gt;"/>
  <p:tag name="PRESENTER_SHAPETEXTINFO" val="&lt;ShapeTextInfo&gt;&lt;TableIndex row=&quot;-1&quot; col=&quot;-1&quot;&gt;&lt;linesCount val=&quot;1&quot; /&gt;&lt;lineCharCount val=&quot;21&quot; /&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97b9e8-d452-42e1-be8a-949de21b2ca2}&quot; /&gt;&lt;isInvalidForFieldText val=&quot;0&quot; /&gt;&lt;Image&gt;&lt;filename val=&quot;E:\breeze\content\2260560433\2693170364-1\input\breezo\data\asimages\{0e97b9e8-d452-42e1-be8a-949de21b2ca2}.png&quot; /&gt;&lt;left val=&quot;662&quot; /&gt;&lt;top val=&quot;398&quot; /&gt;&lt;width val=&quot;181&quot; /&gt;&lt;height val=&quot;60&quot; /&gt;&lt;hasText val=&quot;1&quot; /&gt;&lt;/Image&gt;&lt;/ThreeDShapeInfo&gt;"/>
  <p:tag name="PRESENTER_SHAPETEXTINFO" val="&lt;ShapeTextInfo&gt;&lt;TableIndex row=&quot;-1&quot; col=&quot;-1&quot;&gt;&lt;linesCount val=&quot;1&quot; /&gt;&lt;lineCharCount val=&quot;6&quot; /&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447c89-3495-4928-8d65-a72aaadf2565}&quot; /&gt;&lt;isInvalidForFieldText val=&quot;0&quot; /&gt;&lt;Image&gt;&lt;filename val=&quot;E:\breeze\content\2260560433\2693170364-1\input\breezo\data\asimages\{b9447c89-3495-4928-8d65-a72aaadf2565}.png&quot; /&gt;&lt;left val=&quot;270&quot; /&gt;&lt;top val=&quot;396&quot; /&gt;&lt;width val=&quot;373&quot; /&gt;&lt;height val=&quot;60&quot; /&gt;&lt;hasText val=&quot;1&quot; /&gt;&lt;/Image&gt;&lt;/ThreeDShapeInfo&gt;"/>
  <p:tag name="PRESENTER_SHAPETEXTINFO" val="&lt;ShapeTextInfo&gt;&lt;TableIndex row=&quot;-1&quot; col=&quot;-1&quot;&gt;&lt;linesCount val=&quot;1&quot; /&gt;&lt;lineCharCount val=&quot;14&quot; /&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637533-af87-49eb-a074-4c5a7f1bf8ae}&quot; /&gt;&lt;isInvalidForFieldText val=&quot;0&quot; /&gt;&lt;Image&gt;&lt;filename val=&quot;E:\breeze\content\2260560433\2693170364-1\input\breezo\data\asimages\{e1637533-af87-49eb-a074-4c5a7f1bf8ae}.png&quot; /&gt;&lt;left val=&quot;857&quot; /&gt;&lt;top val=&quot;398&quot; /&gt;&lt;width val=&quot;373&quot; /&gt;&lt;height val=&quot;60&quot; /&gt;&lt;hasText val=&quot;1&quot; /&gt;&lt;/Image&gt;&lt;/ThreeDShapeInfo&gt;"/>
  <p:tag name="PRESENTER_SHAPETEXTINFO" val="&lt;ShapeTextInfo&gt;&lt;TableIndex row=&quot;-1&quot; col=&quot;-1&quot;&gt;&lt;linesCount val=&quot;1&quot; /&gt;&lt;lineCharCount val=&quot;18&quot; /&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6b039c-32e2-43a9-a807-5f8b1033f888}&quot; /&gt;&lt;isInvalidForFieldText val=&quot;0&quot; /&gt;&lt;Image&gt;&lt;filename val=&quot;E:\breeze\content\2260560433\2693170364-1\input\breezo\data\asimages\{ea6b039c-32e2-43a9-a807-5f8b1033f888}.png&quot; /&gt;&lt;left val=&quot;440&quot; /&gt;&lt;top val=&quot;545&quot; /&gt;&lt;width val=&quot;549&quot; /&gt;&lt;height val=&quot;105&quot; /&gt;&lt;hasText val=&quot;1&quot; /&gt;&lt;/Image&gt;&lt;/ThreeDShapeInfo&gt;"/>
  <p:tag name="PRESENTER_SHAPETEXTINFO" val="&lt;ShapeTextInfo&gt;&lt;TableIndex row=&quot;-1&quot; col=&quot;-1&quot;&gt;&lt;linesCount val=&quot;1&quot; /&gt;&lt;lineCharCount val=&quot;45&quot; /&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77181a-4e40-4509-b532-fc7b5ad62cea}&quot; /&gt;&lt;isInvalidForFieldText val=&quot;0&quot; /&gt;&lt;Image&gt;&lt;filename val=&quot;E:\breeze\content\2260560433\2693170364-1\input\breezo\data\asimages\{7777181a-4e40-4509-b532-fc7b5ad62cea}.png&quot; /&gt;&lt;left val=&quot;624&quot; /&gt;&lt;top val=&quot;507&quot; /&gt;&lt;width val=&quot;181&quot; /&gt;&lt;height val=&quot;181&quot; /&gt;&lt;hasText val=&quot;1&quot; /&gt;&lt;/Image&gt;&lt;/ThreeDShapeInfo&gt;"/>
  <p:tag name="PRESENTER_SHAPETEXTINFO" val="&lt;ShapeTextInfo&gt;&lt;TableIndex row=&quot;-1&quot; col=&quot;-1&quot;&gt;&lt;linesCount val=&quot;0&quot; /&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TPQUESTIONXML" val="﻿&lt;?xml version=&quot;1.0&quot; encoding=&quot;utf-8&quot;?&gt;&#10;&lt;questionlist&gt;&#10;    &lt;properties&gt;&#10;        &lt;guid&gt;38523A245AD041F983BEC66740D8006C&lt;/guid&gt;&#10;        &lt;description /&gt;&#10;        &lt;date&gt;4/13/2022 7:41:3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86AFAAB9C66742E9936893A86E640836&lt;/guid&gt;&#10;            &lt;repollguid&gt;0FF999069C564780A333BE9E441D07A2&lt;/repollguid&gt;&#10;            &lt;sourceid&gt;FB1F35027483473EAC442443E0D5C730&lt;/sourceid&gt;&#10;            &lt;narrativeguid&gt;00000000000000000000000000000000&lt;/narrativeguid&gt;&#10;            &lt;questiontext&gt;The defendant is convicted of one count of production of child pornography, citing Minor A, age 14, exploited during the production on July 15, 2020. Two weeks later, the defendant also produced child pornography exploiting Minor B, age 10.Does the SOC at 2G2.1(b)(1)(A) – involved a minor who had not attained the age of 12 - appl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291A5DDC9A746C397C2354CA3FDAE45&lt;/guid&gt;&#10;                    &lt;answertext&gt;Yes&lt;/answertext&gt;&#10;                    &lt;valuetype&gt;-1&lt;/valuetype&gt;&#10;                &lt;/answer&gt;&#10;                &lt;answer&gt;&#10;                    &lt;guid&gt;A10B90D97AB045C0A115D6601B33C4B5&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99&quot; /&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31.xml><?xml version="1.0" encoding="utf-8"?>
<p:tagLst xmlns:a="http://schemas.openxmlformats.org/drawingml/2006/main" xmlns:r="http://schemas.openxmlformats.org/officeDocument/2006/relationships" xmlns:p="http://schemas.openxmlformats.org/presentationml/2006/main">
  <p:tag name="ZEROBASED" val="False"/>
</p:tagLst>
</file>

<file path=ppt/tags/tag13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4d45ad-aeaf-49a1-b0bb-40da5d01a100}&quot; /&gt;&lt;isInvalidForFieldText val=&quot;0&quot; /&gt;&lt;Image&gt;&lt;filename val=&quot;E:\breeze\content\2260560433\2693170364-1\input\breezo\data\asimages\{5b4d45ad-aeaf-49a1-b0bb-40da5d01a100}.png&quot; /&gt;&lt;left val=&quot;98&quot; /&gt;&lt;top val=&quot;272&quot; /&gt;&lt;width val=&quot;1052&quot; /&gt;&lt;height val=&quot;321&quot; /&gt;&lt;hasText val=&quot;1&quot; /&gt;&lt;/Image&gt;&lt;/ThreeDShapeInfo&gt;"/>
  <p:tag name="PRESENTER_SHAPETEXTINFO" val="&lt;ShapeTextInfo&gt;&lt;TableIndex row=&quot;-1&quot; col=&quot;-1&quot;&gt;&lt;linesCount val=&quot;3&quot; /&gt;&lt;lineCharCount val=&quot;144&quot; /&gt;&lt;lineCharCount val=&quot;1&quot; /&gt;&lt;lineCharCount val=&quot;77&quot; /&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9dd107-1521-4f9a-b617-7e3244a0d0cb}&quot; /&gt;&lt;isInvalidForFieldText val=&quot;0&quot; /&gt;&lt;Image&gt;&lt;filename val=&quot;E:\breeze\content\2260560433\2693170364-1\input\breezo\data\asimages\{cc9dd107-1521-4f9a-b617-7e3244a0d0cb}.png&quot; /&gt;&lt;left val=&quot;436&quot; /&gt;&lt;top val=&quot;58&quot; /&gt;&lt;width val=&quot;405&quot; /&gt;&lt;height val=&quot;47&quot; /&gt;&lt;hasText val=&quot;1&quot; /&gt;&lt;/Image&gt;&lt;/ThreeDShapeInfo&gt;"/>
  <p:tag name="PRESENTER_SHAPETEXTINFO" val="&lt;ShapeTextInfo&gt;&lt;TableIndex row=&quot;-1&quot; col=&quot;-1&quot;&gt;&lt;linesCount val=&quot;1&quot; /&gt;&lt;lineCharCount val=&quot;20&quot; /&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08a825-85a7-4175-9055-27b1296e20bf}&quot; /&gt;&lt;isInvalidForFieldText val=&quot;0&quot; /&gt;&lt;Image&gt;&lt;filename val=&quot;E:\breeze\content\2260560433\2693170364-1\input\breezo\data\asimages\{e708a825-85a7-4175-9055-27b1296e20bf}.png&quot; /&gt;&lt;left val=&quot;400&quot; /&gt;&lt;top val=&quot;122&quot; /&gt;&lt;width val=&quot;481&quot; /&gt;&lt;height val=&quot;39&quot; /&gt;&lt;hasText val=&quot;1&quot; /&gt;&lt;/Image&gt;&lt;/ThreeDShapeInfo&gt;"/>
  <p:tag name="PRESENTER_SHAPETEXTINFO" val="&lt;ShapeTextInfo&gt;&lt;TableIndex row=&quot;-1&quot; col=&quot;-1&quot;&gt;&lt;linesCount val=&quot;1&quot; /&gt;&lt;lineCharCount val=&quot;26&quot; /&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TPQUESTIONXML" val="﻿&lt;?xml version=&quot;1.0&quot; encoding=&quot;utf-8&quot;?&gt;&#10;&lt;questionlist&gt;&#10;    &lt;properties&gt;&#10;        &lt;guid&gt;74D6AACB8A8F466F89FFE2DC7C08D493&lt;/guid&gt;&#10;        &lt;description /&gt;&#10;        &lt;date&gt;4/13/2022 7:42:3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592A505992DD4BC2816457996D2124DD&lt;/guid&gt;&#10;            &lt;repollguid&gt;F0E3E182660C4CE6B2ECFB6E5CF11990&lt;/repollguid&gt;&#10;            &lt;sourceid&gt;E4B227F8373C4E89A0A3C038BA03E5C5&lt;/sourceid&gt;&#10;            &lt;narrativeguid&gt;00000000000000000000000000000000&lt;/narrativeguid&gt;&#10;            &lt;questiontext&gt;The defendant is convicted of one count of production of child pornography. The indictment cites one minor, age 10, exploited during the production on a May 10, 2020.  The discovery also includes another image that shows a second minor, age 9, being exploited on May 15, 2020.Will the special instruction at §2G2.1(d) be applied?&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EE11E442407454F82BC7EF34D2880AA&lt;/guid&gt;&#10;                    &lt;answertext&gt;Yes&lt;/answertext&gt;&#10;                    &lt;valuetype&gt;-1&lt;/valuetype&gt;&#10;                &lt;/answer&gt;&#10;                &lt;answer&gt;&#10;                    &lt;guid&gt;F22D982A5AA944469DA33864EEA97A55&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38.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39.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d9615d-eecb-41fd-84a1-48720cb7c1cd}&quot; /&gt;&lt;isInvalidForFieldText val=&quot;0&quot; /&gt;&lt;Image&gt;&lt;filename val=&quot;E:\breeze\content\2260560433\2693170364-1\input\breezo\data\asimages\{1ad9615d-eecb-41fd-84a1-48720cb7c1cd}.png&quot; /&gt;&lt;left val=&quot;537&quot; /&gt;&lt;top val=&quot;254&quot; /&gt;&lt;width val=&quot;229&quot; /&gt;&lt;height val=&quot;63&quot; /&gt;&lt;hasText val=&quot;1&quot; /&gt;&lt;/Image&gt;&lt;/ThreeDShapeInfo&gt;"/>
  <p:tag name="PRESENTER_SHAPETEXTINFO" val="&lt;ShapeTextInfo&gt;&lt;TableIndex row=&quot;-1&quot; col=&quot;-1&quot;&gt;&lt;linesCount val=&quot;1&quot; /&gt;&lt;lineCharCount val=&quot;6&quot; /&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f3c730-6c72-4359-9fae-4be098419a0e}&quot; /&gt;&lt;isInvalidForFieldText val=&quot;0&quot; /&gt;&lt;Image&gt;&lt;filename val=&quot;E:\breeze\content\2260560433\2693170364-1\input\breezo\data\asimages\{ebf3c730-6c72-4359-9fae-4be098419a0e}.png&quot; /&gt;&lt;left val=&quot;138&quot; /&gt;&lt;top val=&quot;87&quot; /&gt;&lt;width val=&quot;995&quot; /&gt;&lt;height val=&quot;47&quot; /&gt;&lt;hasText val=&quot;1&quot; /&gt;&lt;/Image&gt;&lt;/ThreeDShapeInfo&gt;"/>
  <p:tag name="PRESENTER_SHAPETEXTINFO" val="&lt;ShapeTextInfo&gt;&lt;TableIndex row=&quot;-1&quot; col=&quot;-1&quot;&gt;&lt;linesCount val=&quot;1&quot; /&gt;&lt;lineCharCount val=&quot;46&quot; /&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9e1c73-b0be-451e-811a-8c8fcac5388c}&quot; /&gt;&lt;isInvalidForFieldText val=&quot;0&quot; /&gt;&lt;Image&gt;&lt;filename val=&quot;E:\breeze\content\2260560433\2693170364-1\input\breezo\data\asimages\{b89e1c73-b0be-451e-811a-8c8fcac5388c}.png&quot; /&gt;&lt;left val=&quot;100&quot; /&gt;&lt;top val=&quot;200&quot; /&gt;&lt;width val=&quot;1074&quot; /&gt;&lt;height val=&quot;402&quot; /&gt;&lt;hasText val=&quot;1&quot; /&gt;&lt;/Image&gt;&lt;/ThreeDShapeInfo&gt;"/>
  <p:tag name="PRESENTER_SHAPETEXTINFO" val="&lt;ShapeTextInfo&gt;&lt;TableIndex row=&quot;-1&quot; col=&quot;-1&quot;&gt;&lt;linesCount val=&quot;5&quot; /&gt;&lt;lineCharCount val=&quot;21&quot; /&gt;&lt;lineCharCount val=&quot;36&quot; /&gt;&lt;lineCharCount val=&quot;41&quot; /&gt;&lt;lineCharCount val=&quot;59&quot; /&gt;&lt;lineCharCount val=&quot;12&quot; /&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df1597-ac25-4697-a1fa-5b88928912a3}&quot; /&gt;&lt;isInvalidForFieldText val=&quot;0&quot; /&gt;&lt;Image&gt;&lt;filename val=&quot;E:\breeze\content\2260560433\2693170364-1\input\breezo\data\asimages\{fadf1597-ac25-4697-a1fa-5b88928912a3}.png&quot; /&gt;&lt;left val=&quot;117&quot; /&gt;&lt;top val=&quot;291&quot; /&gt;&lt;width val=&quot;1081&quot; /&gt;&lt;height val=&quot;170&quot; /&gt;&lt;hasText val=&quot;1&quot; /&gt;&lt;/Image&gt;&lt;/ThreeDShapeInfo&gt;"/>
  <p:tag name="PRESENTER_SHAPETEXTINFO" val="&lt;ShapeTextInfo&gt;&lt;TableIndex row=&quot;-1&quot; col=&quot;-1&quot;&gt;&lt;linesCount val=&quot;3&quot; /&gt;&lt;lineCharCount val=&quot;20&quot; /&gt;&lt;lineCharCount val=&quot;1&quot; /&gt;&lt;lineCharCount val=&quot;55&quot; /&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bda260-59e5-4cf1-9663-435da75c8cae}&quot; /&gt;&lt;isInvalidForFieldText val=&quot;0&quot; /&gt;&lt;Image&gt;&lt;filename val=&quot;E:\breeze\content\2260560433\2693170364-1\input\breezo\data\asimages\{25bda260-59e5-4cf1-9663-435da75c8cae}.png&quot; /&gt;&lt;left val=&quot;178&quot; /&gt;&lt;top val=&quot;86&quot; /&gt;&lt;width val=&quot;926&quot; /&gt;&lt;height val=&quot;48&quot; /&gt;&lt;hasText val=&quot;1&quot; /&gt;&lt;/Image&gt;&lt;/ThreeDShapeInfo&gt;"/>
  <p:tag name="PRESENTER_SHAPETEXTINFO" val="&lt;ShapeTextInfo&gt;&lt;TableIndex row=&quot;-1&quot; col=&quot;-1&quot;&gt;&lt;linesCount val=&quot;1&quot; /&gt;&lt;lineCharCount val=&quot;42&quot; /&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C4924406790C45579AE26F5971F4B0D9&lt;/guid&gt;&#10;        &lt;description /&gt;&#10;        &lt;date&gt;4/13/2022 9:49:2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FBA5905CBA204218AE8D21FA0629ECC4&lt;/guid&gt;&#10;            &lt;repollguid&gt;29C668DAE5BD4657B59716F2B9FF0C78&lt;/repollguid&gt;&#10;            &lt;sourceid&gt;20FCAB6F19644AAA9EA099EA980BE4DB&lt;/sourceid&gt;&#10;            &lt;narrativeguid&gt;00000000000000000000000000000000&lt;/narrativeguid&gt;&#10;            &lt;questiontext&gt;The defendant is convicted of conspiracy to engage in sex trafficking by force, fraud, or coercion, 18 U.S.C. § 1594(c). The indictment described the conspiracy as one “to cause ‘Victim 4’ to engage in a commercial sex act, in violation of 18 U.S.C. § 1591(a)(1).“Which of the four base offense levels at §2G1.3 should appl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DBCE281EA5640CA82789425EBFD01BA&lt;/guid&gt;&#10;                    &lt;answertext&gt;34&lt;/answertext&gt;&#10;                    &lt;valuetype&gt;1&lt;/valuetype&gt;&#10;                &lt;/answer&gt;&#10;                &lt;answer&gt;&#10;                    &lt;guid&gt;26AC7A01CC1247969D11FA6335C02DCB&lt;/guid&gt;&#10;                    &lt;answertext&gt;30&lt;/answertext&gt;&#10;                    &lt;valuetype&gt;-1&lt;/valuetype&gt;&#10;                &lt;/answer&gt;&#10;                &lt;answer&gt;&#10;                    &lt;guid&gt;60ED7F104B50467BA1C2F06EF60C87B2&lt;/guid&gt;&#10;                    &lt;answertext&gt;28&lt;/answertext&gt;&#10;                    &lt;valuetype&gt;-1&lt;/valuetype&gt;&#10;                &lt;/answer&gt;&#10;                &lt;answer&gt;&#10;                    &lt;guid&gt;FC173F45D2894070A78289885964C762&lt;/guid&gt;&#10;                    &lt;answertext&gt;24&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9&quot; /&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51.xml><?xml version="1.0" encoding="utf-8"?>
<p:tagLst xmlns:a="http://schemas.openxmlformats.org/drawingml/2006/main" xmlns:r="http://schemas.openxmlformats.org/officeDocument/2006/relationships" xmlns:p="http://schemas.openxmlformats.org/presentationml/2006/main">
  <p:tag name="ZEROBASED" val="False"/>
</p:tagLst>
</file>

<file path=ppt/tags/tag15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eb3482-6ed0-4a64-93da-70b4817f8848}&quot; /&gt;&lt;isInvalidForFieldText val=&quot;0&quot; /&gt;&lt;Image&gt;&lt;filename val=&quot;E:\breeze\content\2260560433\2693170364-1\input\breezo\data\asimages\{36eb3482-6ed0-4a64-93da-70b4817f8848}.png&quot; /&gt;&lt;left val=&quot;214&quot; /&gt;&lt;top val=&quot;66&quot; /&gt;&lt;width val=&quot;851&quot; /&gt;&lt;height val=&quot;47&quot; /&gt;&lt;hasText val=&quot;1&quot; /&gt;&lt;/Image&gt;&lt;/ThreeDShapeInfo&gt;"/>
  <p:tag name="PRESENTER_SHAPETEXTINFO" val="&lt;ShapeTextInfo&gt;&lt;TableIndex row=&quot;-1&quot; col=&quot;-1&quot;&gt;&lt;linesCount val=&quot;1&quot; /&gt;&lt;lineCharCount val=&quot;39&quot; /&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c1f8e5-ed27-4149-a07f-db2250b5c775}&quot; /&gt;&lt;isInvalidForFieldText val=&quot;0&quot; /&gt;&lt;Image&gt;&lt;filename val=&quot;E:\breeze\content\2260560433\2693170364-1\input\breezo\data\asimages\{7bc1f8e5-ed27-4149-a07f-db2250b5c775}.png&quot; /&gt;&lt;left val=&quot;134&quot; /&gt;&lt;top val=&quot;178&quot; /&gt;&lt;width val=&quot;759&quot; /&gt;&lt;height val=&quot;463&quot; /&gt;&lt;hasText val=&quot;1&quot; /&gt;&lt;/Image&gt;&lt;/ThreeDShapeInfo&gt;"/>
  <p:tag name="PRESENTER_SHAPETEXTINFO" val="&lt;ShapeTextInfo&gt;&lt;TableIndex row=&quot;-1&quot; col=&quot;-1&quot;&gt;&lt;linesCount val=&quot;9&quot; /&gt;&lt;lineCharCount val=&quot;24&quot; /&gt;&lt;lineCharCount val=&quot;1&quot; /&gt;&lt;lineCharCount val=&quot;52&quot; /&gt;&lt;lineCharCount val=&quot;1&quot; /&gt;&lt;lineCharCount val=&quot;21&quot; /&gt;&lt;lineCharCount val=&quot;1&quot; /&gt;&lt;lineCharCount val=&quot;19&quot; /&gt;&lt;lineCharCount val=&quot;1&quot; /&gt;&lt;lineCharCount val=&quot;27&quot; /&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7d30bc0-6e5a-4d59-a576-586413d11e6b}&quot; /&gt;&lt;isInvalidForFieldText val=&quot;0&quot; /&gt;&lt;Image&gt;&lt;filename val=&quot;E:\breeze\content\2260560433\2693170364-1\input\breezo\data\asimages\{27d30bc0-6e5a-4d59-a576-586413d11e6b}.png&quot; /&gt;&lt;left val=&quot;1239&quot; /&gt;&lt;top val=&quot;24&quot; /&gt;&lt;width val=&quot;29&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ce16fc-9d35-471c-98ee-9cbcd21a7306}&quot; /&gt;&lt;isInvalidForFieldText val=&quot;0&quot; /&gt;&lt;Image&gt;&lt;filename val=&quot;E:\breeze\content\2260560433\2693170364-1\input\breezo\data\asimages\{8ace16fc-9d35-471c-98ee-9cbcd21a7306}.png&quot; /&gt;&lt;left val=&quot;281&quot; /&gt;&lt;top val=&quot;93&quot; /&gt;&lt;width val=&quot;715&quot; /&gt;&lt;height val=&quot;48&quot; /&gt;&lt;hasText val=&quot;1&quot; /&gt;&lt;/Image&gt;&lt;/ThreeDShapeInfo&gt;"/>
  <p:tag name="PRESENTER_SHAPETEXTINFO" val="&lt;ShapeTextInfo&gt;&lt;TableIndex row=&quot;-1&quot; col=&quot;-1&quot;&gt;&lt;linesCount val=&quot;1&quot; /&gt;&lt;lineCharCount val=&quot;31&quot; /&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d296a8-3124-49af-9925-9067976dd917}&quot; /&gt;&lt;isInvalidForFieldText val=&quot;0&quot; /&gt;&lt;Image&gt;&lt;filename val=&quot;E:\breeze\content\2260560433\2693170364-1\input\breezo\data\asimages\{84d296a8-3124-49af-9925-9067976dd917}.png&quot; /&gt;&lt;left val=&quot;76&quot; /&gt;&lt;top val=&quot;225&quot; /&gt;&lt;width val=&quot;1117&quot; /&gt;&lt;height val=&quot;415&quot; /&gt;&lt;hasText val=&quot;1&quot; /&gt;&lt;/Image&gt;&lt;/ThreeDShapeInfo&gt;"/>
  <p:tag name="PRESENTER_SHAPETEXTINFO" val="&lt;ShapeTextInfo&gt;&lt;TableIndex row=&quot;-1&quot; col=&quot;-1&quot;&gt;&lt;linesCount val=&quot;5&quot; /&gt;&lt;lineCharCount val=&quot;119&quot; /&gt;&lt;lineCharCount val=&quot;1&quot; /&gt;&lt;lineCharCount val=&quot;42&quot; /&gt;&lt;lineCharCount val=&quot;1&quot; /&gt;&lt;lineCharCount val=&quot;30&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54&quot; /&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76e518-fbc3-4049-8744-8839782f02d6}&quot; /&gt;&lt;isInvalidForFieldText val=&quot;0&quot; /&gt;&lt;Image&gt;&lt;filename val=&quot;E:\breeze\content\2260560433\2693170364-1\input\breezo\data\asimages\{9f76e518-fbc3-4049-8744-8839782f02d6}.png&quot; /&gt;&lt;left val=&quot;1239&quot; /&gt;&lt;top val=&quot;24&quot; /&gt;&lt;width val=&quot;27&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a267e4-e418-4e91-802d-f196b3480e58}&quot; /&gt;&lt;isInvalidForFieldText val=&quot;0&quot; /&gt;&lt;Image&gt;&lt;filename val=&quot;E:\breeze\content\2260560433\2693170364-1\input\breezo\data\asimages\{5fa267e4-e418-4e91-802d-f196b3480e58}.png&quot; /&gt;&lt;left val=&quot;270&quot; /&gt;&lt;top val=&quot;48&quot; /&gt;&lt;width val=&quot;738&quot; /&gt;&lt;height val=&quot;48&quot; /&gt;&lt;hasText val=&quot;1&quot; /&gt;&lt;/Image&gt;&lt;/ThreeDShapeInfo&gt;"/>
  <p:tag name="PRESENTER_SHAPETEXTINFO" val="&lt;ShapeTextInfo&gt;&lt;TableIndex row=&quot;-1&quot; col=&quot;-1&quot;&gt;&lt;linesCount val=&quot;1&quot; /&gt;&lt;lineCharCount val=&quot;31&quot; /&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79f97f-07ba-4b7b-93a2-2b28a3f53337}&quot; /&gt;&lt;isInvalidForFieldText val=&quot;0&quot; /&gt;&lt;Image&gt;&lt;filename val=&quot;E:\breeze\content\2260560433\2693170364-1\input\breezo\data\asimages\{8279f97f-07ba-4b7b-93a2-2b28a3f53337}.png&quot; /&gt;&lt;left val=&quot;170&quot; /&gt;&lt;top val=&quot;226&quot; /&gt;&lt;width val=&quot;350&quot; /&gt;&lt;height val=&quot;177&quot; /&gt;&lt;hasText val=&quot;1&quot; /&gt;&lt;/Image&gt;&lt;/ThreeDShapeInfo&gt;"/>
  <p:tag name="PRESENTER_SHAPETEXTINFO" val="&lt;ShapeTextInfo&gt;&lt;TableIndex row=&quot;-1&quot; col=&quot;-1&quot;&gt;&lt;linesCount val=&quot;2&quot; /&gt;&lt;lineCharCount val=&quot;8&quot; /&gt;&lt;lineCharCount val=&quot;124&quot; /&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adb17d-0753-4177-b89b-8e4820b2691a}&quot; /&gt;&lt;isInvalidForFieldText val=&quot;0&quot; /&gt;&lt;Image&gt;&lt;filename val=&quot;E:\breeze\content\2260560433\2693170364-1\input\breezo\data\asimages\{3cadb17d-0753-4177-b89b-8e4820b2691a}.png&quot; /&gt;&lt;left val=&quot;170&quot; /&gt;&lt;top val=&quot;419&quot; /&gt;&lt;width val=&quot;350&quot; /&gt;&lt;height val=&quot;163&quot; /&gt;&lt;hasText val=&quot;1&quot; /&gt;&lt;/Image&gt;&lt;/ThreeDShapeInfo&gt;"/>
  <p:tag name="PRESENTER_SHAPETEXTINFO" val="&lt;ShapeTextInfo&gt;&lt;TableIndex row=&quot;-1&quot; col=&quot;-1&quot;&gt;&lt;linesCount val=&quot;5&quot; /&gt;&lt;lineCharCount val=&quot;18&quot; /&gt;&lt;lineCharCount val=&quot;7&quot; /&gt;&lt;lineCharCount val=&quot;27&quot; /&gt;&lt;lineCharCount val=&quot;28&quot; /&gt;&lt;lineCharCount val=&quot;26&quot; /&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c30d5d-f235-47e3-8bc4-d22fb4a90c62}&quot; /&gt;&lt;isInvalidForFieldText val=&quot;0&quot; /&gt;&lt;Image&gt;&lt;filename val=&quot;E:\breeze\content\2260560433\2693170364-1\input\breezo\data\asimages\{35c30d5d-f235-47e3-8bc4-d22fb4a90c62}.png&quot; /&gt;&lt;left val=&quot;690&quot; /&gt;&lt;top val=&quot;225&quot; /&gt;&lt;width val=&quot;416&quot; /&gt;&lt;height val=&quot;82&quot; /&gt;&lt;hasText val=&quot;1&quot; /&gt;&lt;/Image&gt;&lt;/ThreeDShapeInfo&gt;"/>
  <p:tag name="PRESENTER_SHAPETEXTINFO" val="&lt;ShapeTextInfo&gt;&lt;TableIndex row=&quot;-1&quot; col=&quot;-1&quot;&gt;&lt;linesCount val=&quot;2&quot; /&gt;&lt;lineCharCount val=&quot;24&quot; /&gt;&lt;lineCharCount val=&quot;33&quot; /&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dfab08-8989-4f33-9bdf-7f287be3e901}&quot; /&gt;&lt;isInvalidForFieldText val=&quot;0&quot; /&gt;&lt;Image&gt;&lt;filename val=&quot;E:\breeze\content\2260560433\2693170364-1\input\breezo\data\asimages\{b9dfab08-8989-4f33-9bdf-7f287be3e901}.png&quot; /&gt;&lt;left val=&quot;516&quot; /&gt;&lt;top val=&quot;259&quot; /&gt;&lt;width val=&quot;177&quot; /&gt;&lt;height val=&quot;245&quot; /&gt;&lt;hasText val=&quot;1&quot; /&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e4122d-5810-411e-ae50-009acceb2fc8}&quot; /&gt;&lt;isInvalidForFieldText val=&quot;0&quot; /&gt;&lt;Image&gt;&lt;filename val=&quot;E:\breeze\content\2260560433\2693170364-1\input\breezo\data\asimages\{01e4122d-5810-411e-ae50-009acceb2fc8}.png&quot; /&gt;&lt;left val=&quot;690&quot; /&gt;&lt;top val=&quot;424&quot; /&gt;&lt;width val=&quot;416&quot; /&gt;&lt;height val=&quot;160&quot; /&gt;&lt;hasText val=&quot;1&quot; /&gt;&lt;/Image&gt;&lt;/ThreeDShapeInfo&gt;"/>
  <p:tag name="PRESENTER_SHAPETEXTINFO" val="&lt;ShapeTextInfo&gt;&lt;TableIndex row=&quot;-1&quot; col=&quot;-1&quot;&gt;&lt;linesCount val=&quot;5&quot; /&gt;&lt;lineCharCount val=&quot;7&quot; /&gt;&lt;lineCharCount val=&quot;27&quot; /&gt;&lt;lineCharCount val=&quot;26&quot; /&gt;&lt;lineCharCount val=&quot;40&quot; /&gt;&lt;lineCharCount val=&quot;25&quot; /&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1dafbb-874a-490f-829e-0f94b19259b0}&quot; /&gt;&lt;isInvalidForFieldText val=&quot;0&quot; /&gt;&lt;Image&gt;&lt;filename val=&quot;E:\breeze\content\2260560433\2693170364-1\input\breezo\data\asimages\{171dafbb-874a-490f-829e-0f94b19259b0}.png&quot; /&gt;&lt;left val=&quot;830&quot; /&gt;&lt;top val=&quot;333&quot; /&gt;&lt;width val=&quot;136&quot; /&gt;&lt;height val=&quot;61&quot; /&gt;&lt;hasText val=&quot;1&quot; /&gt;&lt;/Image&gt;&lt;/ThreeDShapeInfo&gt;"/>
  <p:tag name="PRESENTER_SHAPETEXTINFO" val="&lt;ShapeTextInfo&gt;&lt;TableIndex row=&quot;-1&quot; col=&quot;-1&quot;&gt;&lt;linesCount val=&quot;1&quot; /&gt;&lt;lineCharCount val=&quot;6&quot; /&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f0a8e2-5e4a-488d-a26d-05bfceb1de98}&quot; /&gt;&lt;isInvalidForFieldText val=&quot;0&quot; /&gt;&lt;Image&gt;&lt;filename val=&quot;E:\breeze\content\2260560433\2693170364-1\input\breezo\data\asimages\{01f0a8e2-5e4a-488d-a26d-05bfceb1de98}.png&quot; /&gt;&lt;left val=&quot;830&quot; /&gt;&lt;top val=&quot;333&quot; /&gt;&lt;width val=&quot;136&quot; /&gt;&lt;height val=&quot;61&quot; /&gt;&lt;hasText val=&quot;1&quot; /&gt;&lt;/Image&gt;&lt;/ThreeDShapeInfo&gt;"/>
  <p:tag name="PRESENTER_SHAPETEXTINFO" val="&lt;ShapeTextInfo&gt;&lt;TableIndex row=&quot;-1&quot; col=&quot;-1&quot;&gt;&lt;linesCount val=&quot;1&quot; /&gt;&lt;lineCharCount val=&quot;6&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05821e-f96c-457f-ac42-b1dd2b014211}&quot; /&gt;&lt;isInvalidForFieldText val=&quot;0&quot; /&gt;&lt;Image&gt;&lt;filename val=&quot;E:\breeze\content\2260560433\2693170364-1\input\breezo\data\asimages\{0905821e-f96c-457f-ac42-b1dd2b014211}.png&quot; /&gt;&lt;left val=&quot;1239&quot; /&gt;&lt;top val=&quot;24&quot; /&gt;&lt;width val=&quot;29&quot; /&gt;&lt;height val=&quot;19&quot; /&gt;&lt;hasText val=&quot;1&quot; /&gt;&lt;/Image&gt;&lt;/ThreeDShapeInfo&gt;"/>
  <p:tag name="PRESENTER_SHAPETEXTINFO" val="&lt;ShapeTextInfo&gt;&lt;TableIndex row=&quot;-1&quot; col=&quot;-1&quot;&gt;&lt;linesCount val=&quot;1&quot; /&gt;&lt;lineCharCount val=&quot;2&quot; /&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1b1c62-f91d-4235-a86c-a95682be90e9}&quot; /&gt;&lt;isInvalidForFieldText val=&quot;0&quot; /&gt;&lt;Image&gt;&lt;filename val=&quot;E:\breeze\content\2260560433\2693170364-1\input\breezo\data\asimages\{151b1c62-f91d-4235-a86c-a95682be90e9}.png&quot; /&gt;&lt;left val=&quot;284&quot; /&gt;&lt;top val=&quot;69&quot; /&gt;&lt;width val=&quot;709&quot; /&gt;&lt;height val=&quot;49&quot; /&gt;&lt;hasText val=&quot;1&quot; /&gt;&lt;/Image&gt;&lt;/ThreeDShapeInfo&gt;"/>
  <p:tag name="PRESENTER_SHAPETEXTINFO" val="&lt;ShapeTextInfo&gt;&lt;TableIndex row=&quot;-1&quot; col=&quot;-1&quot;&gt;&lt;linesCount val=&quot;1&quot; /&gt;&lt;lineCharCount val=&quot;33&quot; /&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1d9c45-e60c-46c0-ad10-5c6ffcab94b6}&quot; /&gt;&lt;isInvalidForFieldText val=&quot;0&quot; /&gt;&lt;Image&gt;&lt;filename val=&quot;E:\breeze\content\2260560433\2693170364-1\input\breezo\data\asimages\{9c1d9c45-e60c-46c0-ad10-5c6ffcab94b6}.png&quot; /&gt;&lt;left val=&quot;103&quot; /&gt;&lt;top val=&quot;240&quot; /&gt;&lt;width val=&quot;1097&quot; /&gt;&lt;height val=&quot;308&quot; /&gt;&lt;hasText val=&quot;1&quot; /&gt;&lt;/Image&gt;&lt;/ThreeDShapeInfo&gt;"/>
  <p:tag name="PRESENTER_SHAPETEXTINFO" val="&lt;ShapeTextInfo&gt;&lt;TableIndex row=&quot;-1&quot; col=&quot;-1&quot;&gt;&lt;linesCount val=&quot;3&quot; /&gt;&lt;lineCharCount val=&quot;144&quot; /&gt;&lt;lineCharCount val=&quot;1&quot; /&gt;&lt;lineCharCount val=&quot;77&quot; /&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230ea2-f264-417e-b240-08f2a58d4e31}&quot; /&gt;&lt;isInvalidForFieldText val=&quot;0&quot; /&gt;&lt;Image&gt;&lt;filename val=&quot;E:\breeze\content\2260560433\2693170364-1\input\breezo\data\asimages\{61230ea2-f264-417e-b240-08f2a58d4e31}.png&quot; /&gt;&lt;left val=&quot;1239&quot; /&gt;&lt;top val=&quot;24&quot; /&gt;&lt;width val=&quot;28&quot; /&gt;&lt;height val=&quot;20&quot; /&gt;&lt;hasText val=&quot;1&quot; /&gt;&lt;/Image&gt;&lt;/ThreeDShapeInfo&gt;"/>
  <p:tag name="PRESENTER_SHAPETEXTINFO" val="&lt;ShapeTextInfo&gt;&lt;TableIndex row=&quot;-1&quot; col=&quot;-1&quot;&gt;&lt;linesCount val=&quot;1&quot; /&gt;&lt;lineCharCount val=&quot;2&quot; /&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A072E03F78214231BE7D26E85BD74A68&lt;/guid&gt;&#10;        &lt;description /&gt;&#10;        &lt;date&gt;4/13/2022 9:52:2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8FA03C659E564D46A303954F2D906C98&lt;/guid&gt;&#10;            &lt;repollguid&gt;2C983619E7124D6DAD07E957392585CD&lt;/repollguid&gt;&#10;            &lt;sourceid&gt;797B58F79BCA4AAFBB5ECE43B31711D9&lt;/sourceid&gt;&#10;            &lt;narrativeguid&gt;00000000000000000000000000000000&lt;/narrativeguid&gt;&#10;            &lt;questiontext&gt;The defendant is convicted of one count of transportation of a 15-year-old minor on July 13, 2020. The defendant transported two minors to meet up with an individual for sex. In addition to the 15-year-old minor cited, there was also an 11-year-old being transported for prostitution.Will the special instruction at §2G1.3 appl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3DED79A821F43638D104607476A9C26&lt;/guid&gt;&#10;                    &lt;answertext&gt;Yes&lt;/answertext&gt;&#10;                    &lt;valuetype&gt;1&lt;/valuetype&gt;&#10;                &lt;/answer&gt;&#10;                &lt;answer&gt;&#10;                    &lt;guid&gt;08AD7AA4D11940A2A154284662854864&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176.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77.xml><?xml version="1.0" encoding="utf-8"?>
<p:tagLst xmlns:a="http://schemas.openxmlformats.org/drawingml/2006/main" xmlns:r="http://schemas.openxmlformats.org/officeDocument/2006/relationships" xmlns:p="http://schemas.openxmlformats.org/presentationml/2006/main">
  <p:tag name="ZEROBASED" val="False"/>
</p:tagLst>
</file>

<file path=ppt/tags/tag17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7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7cc44a-f89d-4be6-af2c-cecd4bea0403}&quot; /&gt;&lt;isInvalidForFieldText val=&quot;0&quot; /&gt;&lt;Image&gt;&lt;filename val=&quot;E:\breeze\content\2260560433\2693170364-1\input\breezo\data\asimages\{1f7cc44a-f89d-4be6-af2c-cecd4bea0403}.png&quot; /&gt;&lt;left val=&quot;429&quot; /&gt;&lt;top val=&quot;88&quot; /&gt;&lt;width val=&quot;424&quot; /&gt;&lt;height val=&quot;47&quot; /&gt;&lt;hasText val=&quot;1&quot; /&gt;&lt;/Image&gt;&lt;/ThreeDShapeInfo&gt;"/>
  <p:tag name="PRESENTER_SHAPETEXTINFO" val="&lt;ShapeTextInfo&gt;&lt;TableIndex row=&quot;-1&quot; col=&quot;-1&quot;&gt;&lt;linesCount val=&quot;1&quot; /&gt;&lt;lineCharCount val=&quot;17&quot; /&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693170364-1\input\breezo\data\asimages\{2da1f4d7-352e-41da-b223-f523f82019be}_1.png_crop.png&quot; /&gt;&lt;left val=&quot;87&quot; /&gt;&lt;top val=&quot;189&quot; /&gt;&lt;width val=&quot;1121&quot; /&gt;&lt;height val=&quot;31&quot; /&gt;&lt;hasText val=&quot;1&quot; /&gt;&lt;paraId val=&quot;1&quot; /&gt;&lt;/Image&gt;&lt;Image&gt;&lt;filename val=&quot;E:\breeze\content\2260560433\2693170364-1\input\breezo\data\asimages\{ce3186ef-6d2c-48a5-9ff7-b7bea1c272a3}_1.png_crop.png&quot; /&gt;&lt;left val=&quot;87&quot; /&gt;&lt;top val=&quot;232&quot; /&gt;&lt;width val=&quot;1121&quot; /&gt;&lt;height val=&quot;31&quot; /&gt;&lt;hasText val=&quot;1&quot; /&gt;&lt;paraId val=&quot;2&quot; /&gt;&lt;/Image&gt;&lt;Image&gt;&lt;filename val=&quot;E:\breeze\content\2260560433\2693170364-1\input\breezo\data\asimages\{5e2ae4ac-878a-44b9-b37e-ed1f8ddf8279}_1.png_crop.png&quot; /&gt;&lt;left val=&quot;87&quot; /&gt;&lt;top val=&quot;274&quot; /&gt;&lt;width val=&quot;1121&quot; /&gt;&lt;height val=&quot;31&quot; /&gt;&lt;hasText val=&quot;1&quot; /&gt;&lt;paraId val=&quot;3&quot; /&gt;&lt;/Image&gt;&lt;Image&gt;&lt;filename val=&quot;E:\breeze\content\2260560433\2693170364-1\input\breezo\data\asimages\{e5319647-b7b6-4ce9-b933-e6500b1a6567}_1.png_crop.png&quot; /&gt;&lt;left val=&quot;87&quot; /&gt;&lt;top val=&quot;315&quot; /&gt;&lt;width val=&quot;1121&quot; /&gt;&lt;height val=&quot;31&quot; /&gt;&lt;hasText val=&quot;1&quot; /&gt;&lt;paraId val=&quot;4&quot; /&gt;&lt;/Image&gt;&lt;Image&gt;&lt;filename val=&quot;E:\breeze\content\2260560433\2693170364-1\input\breezo\data\asimages\{03d0911f-718c-4d4c-8396-d9e91aa7a255}_1.png_crop.png&quot; /&gt;&lt;left val=&quot;87&quot; /&gt;&lt;top val=&quot;357&quot; /&gt;&lt;width val=&quot;1121&quot; /&gt;&lt;height val=&quot;31&quot; /&gt;&lt;hasText val=&quot;1&quot; /&gt;&lt;paraId val=&quot;5&quot; /&gt;&lt;/Image&gt;&lt;Image&gt;&lt;filename val=&quot;E:\breeze\content\2260560433\2693170364-1\input\breezo\data\asimages\{6f2c9598-2a13-404e-adc9-a887194b8a41}_1.png_crop.png&quot; /&gt;&lt;left val=&quot;87&quot; /&gt;&lt;top val=&quot;399&quot; /&gt;&lt;width val=&quot;1121&quot; /&gt;&lt;height val=&quot;31&quot; /&gt;&lt;hasText val=&quot;1&quot; /&gt;&lt;paraId val=&quot;6&quot; /&gt;&lt;/Image&gt;&lt;Image&gt;&lt;filename val=&quot;E:\breeze\content\2260560433\2693170364-1\input\breezo\data\asimages\{a49bc877-f551-4aad-80d3-abe46653edea}_1.png_crop.png&quot; /&gt;&lt;left val=&quot;87&quot; /&gt;&lt;top val=&quot;441&quot; /&gt;&lt;width val=&quot;1121&quot; /&gt;&lt;height val=&quot;31&quot; /&gt;&lt;hasText val=&quot;1&quot; /&gt;&lt;paraId val=&quot;7&quot; /&gt;&lt;/Image&gt;&lt;Image&gt;&lt;filename val=&quot;E:\breeze\content\2260560433\2693170364-1\input\breezo\data\asimages\{65e25c06-2a9b-4bd2-84bb-6e1f8e37cc49}_1.png_crop.png&quot; /&gt;&lt;left val=&quot;87&quot; /&gt;&lt;top val=&quot;483&quot; /&gt;&lt;width val=&quot;1121&quot; /&gt;&lt;height val=&quot;31&quot; /&gt;&lt;hasText val=&quot;1&quot; /&gt;&lt;paraId val=&quot;8&quot; /&gt;&lt;/Image&gt;&lt;Image&gt;&lt;filename val=&quot;E:\breeze\content\2260560433\2693170364-1\input\breezo\data\asimages\{3ac34a76-59af-41c4-9487-806978e4cfdf}_1.png_crop.png&quot; /&gt;&lt;left val=&quot;87&quot; /&gt;&lt;top val=&quot;525&quot; /&gt;&lt;width val=&quot;1121&quot; /&gt;&lt;height val=&quot;31&quot; /&gt;&lt;hasText val=&quot;1&quot; /&gt;&lt;paraId val=&quot;9&quot; /&gt;&lt;/Image&gt;&lt;Image&gt;&lt;filename val=&quot;E:\breeze\content\2260560433\2693170364-1\input\breezo\data\asimages\{872bc14c-8d39-49be-a1fa-f186e09ec106}_1.png_crop.png&quot; /&gt;&lt;left val=&quot;87&quot; /&gt;&lt;top val=&quot;568&quot; /&gt;&lt;width val=&quot;1121&quot; /&gt;&lt;height val=&quot;31&quot; /&gt;&lt;hasText val=&quot;1&quot; /&gt;&lt;paraId val=&quot;10&quot; /&gt;&lt;/Image&gt;&lt;Image&gt;&lt;filename val=&quot;E:\breeze\content\2260560433\2693170364-1\input\breezo\data\asimages\{3a3587e5-2248-4611-ba5b-3c348c068982}_1.png_crop.png&quot; /&gt;&lt;left val=&quot;87&quot; /&gt;&lt;top val=&quot;610&quot; /&gt;&lt;width val=&quot;1121&quot; /&gt;&lt;height val=&quot;31&quot; /&gt;&lt;hasText val=&quot;1&quot; /&gt;&lt;paraId val=&quot;11&quot; /&gt;&lt;/Image&gt;&lt;/TextEffect&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54&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b4ceeb-e7be-4278-907a-397b61fc28d7}&quot; /&gt;&lt;isInvalidForFieldText val=&quot;0&quot; /&gt;&lt;Image&gt;&lt;filename val=&quot;E:\breeze\content\2260560433\2693170364-1\input\breezo\data\asimages\{e7b4ceeb-e7be-4278-907a-397b61fc28d7}.png&quot; /&gt;&lt;left val=&quot;772&quot; /&gt;&lt;top val=&quot;280&quot; /&gt;&lt;width val=&quot;507&quot; /&gt;&lt;height val=&quot;440&quot; /&gt;&lt;hasText val=&quot;1&quot; /&gt;&lt;/Image&gt;&lt;/ThreeDShapeInfo&gt;"/>
  <p:tag name="PRESENTER_SHAPETEXTINFO" val="&lt;ShapeTextInfo&gt;&lt;TableIndex row=&quot;-1&quot; col=&quot;-1&quot;&gt;&lt;linesCount val=&quot;0&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7&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5&quot; /&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aa276f-cbac-4d5a-a60d-2efe9172afca}&quot; /&gt;&lt;isInvalidForFieldText val=&quot;0&quot; /&gt;&lt;Image&gt;&lt;filename val=&quot;E:\breeze\content\2260560433\2693170364-1\input\breezo\data\asimages\{c7aa276f-cbac-4d5a-a60d-2efe9172afca}.png&quot; /&gt;&lt;left val=&quot;426&quot; /&gt;&lt;top val=&quot;87&quot; /&gt;&lt;width val=&quot;431&quot; /&gt;&lt;height val=&quot;47&quot; /&gt;&lt;hasText val=&quot;1&quot; /&gt;&lt;/Image&gt;&lt;/ThreeDShapeInfo&gt;"/>
  <p:tag name="PRESENTER_SHAPETEXTINFO" val="&lt;ShapeTextInfo&gt;&lt;TableIndex row=&quot;-1&quot; col=&quot;-1&quot;&gt;&lt;linesCount val=&quot;1&quot; /&gt;&lt;lineCharCount val=&quot;19&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693170364-1\input\breezo\data\asimages\{d54853fe-4955-479a-b84b-14bf0c4981f9}_1.png_crop.png&quot; /&gt;&lt;left val=&quot;87&quot; /&gt;&lt;top val=&quot;189&quot; /&gt;&lt;width val=&quot;1121&quot; /&gt;&lt;height val=&quot;31&quot; /&gt;&lt;hasText val=&quot;1&quot; /&gt;&lt;paraId val=&quot;1&quot; /&gt;&lt;/Image&gt;&lt;Image&gt;&lt;filename val=&quot;E:\breeze\content\2260560433\2693170364-1\input\breezo\data\asimages\{7ce1ab85-2f8b-412d-9892-e7e81efabeef}_1.png_crop.png&quot; /&gt;&lt;left val=&quot;87&quot; /&gt;&lt;top val=&quot;232&quot; /&gt;&lt;width val=&quot;1121&quot; /&gt;&lt;height val=&quot;31&quot; /&gt;&lt;hasText val=&quot;1&quot; /&gt;&lt;paraId val=&quot;2&quot; /&gt;&lt;/Image&gt;&lt;Image&gt;&lt;filename val=&quot;E:\breeze\content\2260560433\2693170364-1\input\breezo\data\asimages\{0a0c4f3c-770b-4d8b-a067-28008f6b7694}_1.png_crop.png&quot; /&gt;&lt;left val=&quot;87&quot; /&gt;&lt;top val=&quot;274&quot; /&gt;&lt;width val=&quot;1121&quot; /&gt;&lt;height val=&quot;31&quot; /&gt;&lt;hasText val=&quot;1&quot; /&gt;&lt;paraId val=&quot;3&quot; /&gt;&lt;/Image&gt;&lt;Image&gt;&lt;filename val=&quot;E:\breeze\content\2260560433\2693170364-1\input\breezo\data\asimages\{ff412af8-a075-4c64-b3c0-d02f911581d0}_1.png_crop.png&quot; /&gt;&lt;left val=&quot;87&quot; /&gt;&lt;top val=&quot;315&quot; /&gt;&lt;width val=&quot;1121&quot; /&gt;&lt;height val=&quot;31&quot; /&gt;&lt;hasText val=&quot;1&quot; /&gt;&lt;paraId val=&quot;4&quot; /&gt;&lt;/Image&gt;&lt;Image&gt;&lt;filename val=&quot;E:\breeze\content\2260560433\2693170364-1\input\breezo\data\asimages\{60476f9c-e824-4d70-aa1b-94144e6c71b2}_1.png_crop.png&quot; /&gt;&lt;left val=&quot;87&quot; /&gt;&lt;top val=&quot;357&quot; /&gt;&lt;width val=&quot;1121&quot; /&gt;&lt;height val=&quot;31&quot; /&gt;&lt;hasText val=&quot;1&quot; /&gt;&lt;paraId val=&quot;5&quot; /&gt;&lt;/Image&gt;&lt;Image&gt;&lt;filename val=&quot;E:\breeze\content\2260560433\2693170364-1\input\breezo\data\asimages\{377138ce-a79f-4783-85a6-d0ee45f45eae}_1.png_crop.png&quot; /&gt;&lt;left val=&quot;87&quot; /&gt;&lt;top val=&quot;399&quot; /&gt;&lt;width val=&quot;1121&quot; /&gt;&lt;height val=&quot;31&quot; /&gt;&lt;hasText val=&quot;1&quot; /&gt;&lt;paraId val=&quot;6&quot; /&gt;&lt;/Image&gt;&lt;Image&gt;&lt;filename val=&quot;E:\breeze\content\2260560433\2693170364-1\input\breezo\data\asimages\{6407b09c-17f7-430e-a6d6-b3e86a2360ae}_1.png_crop.png&quot; /&gt;&lt;left val=&quot;87&quot; /&gt;&lt;top val=&quot;441&quot; /&gt;&lt;width val=&quot;1121&quot; /&gt;&lt;height val=&quot;31&quot; /&gt;&lt;hasText val=&quot;1&quot; /&gt;&lt;paraId val=&quot;7&quot; /&gt;&lt;/Image&gt;&lt;Image&gt;&lt;filename val=&quot;E:\breeze\content\2260560433\2693170364-1\input\breezo\data\asimages\{ada15ea0-1669-4291-a04d-e6ac36b0ec34}_1.png_crop.png&quot; /&gt;&lt;left val=&quot;87&quot; /&gt;&lt;top val=&quot;483&quot; /&gt;&lt;width val=&quot;1121&quot; /&gt;&lt;height val=&quot;31&quot; /&gt;&lt;hasText val=&quot;1&quot; /&gt;&lt;paraId val=&quot;8&quot; /&gt;&lt;/Image&gt;&lt;Image&gt;&lt;filename val=&quot;E:\breeze\content\2260560433\2693170364-1\input\breezo\data\asimages\{b5cd0165-9bb6-42a8-bdec-3caa98580700}_1.png_crop.png&quot; /&gt;&lt;left val=&quot;87&quot; /&gt;&lt;top val=&quot;525&quot; /&gt;&lt;width val=&quot;1121&quot; /&gt;&lt;height val=&quot;31&quot; /&gt;&lt;hasText val=&quot;1&quot; /&gt;&lt;paraId val=&quot;9&quot; /&gt;&lt;/Image&gt;&lt;Image&gt;&lt;filename val=&quot;E:\breeze\content\2260560433\2693170364-1\input\breezo\data\asimages\{fb1ec721-790e-4ddc-ba70-cf0a02025411}_1.png_crop.png&quot; /&gt;&lt;left val=&quot;87&quot; /&gt;&lt;top val=&quot;568&quot; /&gt;&lt;width val=&quot;1121&quot; /&gt;&lt;height val=&quot;31&quot; /&gt;&lt;hasText val=&quot;1&quot; /&gt;&lt;paraId val=&quot;10&quot; /&gt;&lt;/Image&gt;&lt;Image&gt;&lt;filename val=&quot;E:\breeze\content\2260560433\2693170364-1\input\breezo\data\asimages\{d961d247-7ab1-428c-9d8a-306e70cc720c}_1.png_crop.png&quot; /&gt;&lt;left val=&quot;87&quot; /&gt;&lt;top val=&quot;610&quot; /&gt;&lt;width val=&quot;1121&quot; /&gt;&lt;height val=&quot;31&quot; /&gt;&lt;hasText val=&quot;1&quot; /&gt;&lt;paraId val=&quot;11&quot; /&gt;&lt;/Image&gt;&lt;/TextEffect&gt;"/>
</p:tagLst>
</file>

<file path=ppt/tags/tag4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1ccd1d-6f94-4c37-ad21-42153e55cb47}&quot; /&gt;&lt;isInvalidForFieldText val=&quot;0&quot; /&gt;&lt;Image&gt;&lt;filename val=&quot;E:\breeze\content\2260560433\2693170364-1\input\breezo\data\asimages\{511ccd1d-6f94-4c37-ad21-42153e55cb47}.png&quot; /&gt;&lt;left val=&quot;274&quot; /&gt;&lt;top val=&quot;50&quot; /&gt;&lt;width val=&quot;733&quot; /&gt;&lt;height val=&quot;43&quot; /&gt;&lt;hasText val=&quot;1&quot; /&gt;&lt;/Image&gt;&lt;/ThreeDShapeInfo&gt;"/>
  <p:tag name="PRESENTER_SHAPETEXTINFO" val="&lt;ShapeTextInfo&gt;&lt;TableIndex row=&quot;-1&quot; col=&quot;-1&quot;&gt;&lt;linesCount val=&quot;1&quot; /&gt;&lt;lineCharCount val=&quot;36&quot; /&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38da89-8a3d-4efd-b24e-a776c1169395}&quot; /&gt;&lt;isInvalidForFieldText val=&quot;0&quot; /&gt;&lt;Image&gt;&lt;filename val=&quot;E:\breeze\content\2260560433\2693170364-1\input\breezo\data\asimages\{2c38da89-8a3d-4efd-b24e-a776c1169395}.png&quot; /&gt;&lt;left val=&quot;88&quot; /&gt;&lt;top val=&quot;190&quot; /&gt;&lt;width val=&quot;1105&quot; /&gt;&lt;height val=&quot;388&quot; /&gt;&lt;hasText val=&quot;1&quot; /&gt;&lt;/Image&gt;&lt;/ThreeDShapeInfo&gt;"/>
  <p:tag name="PRESENTER_SHAPETEXTINFO" val="&lt;ShapeTextInfo&gt;&lt;TableIndex row=&quot;1&quot; col=&quot;1&quot;&gt;&lt;linesCount val=&quot;1&quot; /&gt;&lt;lineCharCount val=&quot;9&quot; /&gt;&lt;/TableIndex&gt;&lt;TableIndex row=&quot;1&quot; col=&quot;2&quot;&gt;&lt;linesCount val=&quot;1&quot; /&gt;&lt;lineCharCount val=&quot;7&quot; /&gt;&lt;/TableIndex&gt;&lt;TableIndex row=&quot;1&quot; col=&quot;3&quot;&gt;&lt;linesCount val=&quot;1&quot; /&gt;&lt;lineCharCount val=&quot;11&quot; /&gt;&lt;/TableIndex&gt;&lt;TableIndex row=&quot;2&quot; col=&quot;1&quot;&gt;&lt;linesCount val=&quot;1&quot; /&gt;&lt;lineCharCount val=&quot;6&quot; /&gt;&lt;/TableIndex&gt;&lt;TableIndex row=&quot;2&quot; col=&quot;2&quot;&gt;&lt;linesCount val=&quot;1&quot; /&gt;&lt;lineCharCount val=&quot;29&quot; /&gt;&lt;/TableIndex&gt;&lt;TableIndex row=&quot;2&quot; col=&quot;3&quot;&gt;&lt;linesCount val=&quot;1&quot; /&gt;&lt;lineCharCount val=&quot;28&quot; /&gt;&lt;/TableIndex&gt;&lt;TableIndex row=&quot;3&quot; col=&quot;1&quot;&gt;&lt;linesCount val=&quot;1&quot; /&gt;&lt;lineCharCount val=&quot;6&quot; /&gt;&lt;/TableIndex&gt;&lt;TableIndex row=&quot;3&quot; col=&quot;2&quot;&gt;&lt;linesCount val=&quot;1&quot; /&gt;&lt;lineCharCount val=&quot;16&quot; /&gt;&lt;/TableIndex&gt;&lt;TableIndex row=&quot;3&quot; col=&quot;3&quot;&gt;&lt;linesCount val=&quot;1&quot; /&gt;&lt;lineCharCount val=&quot;10&quot; /&gt;&lt;/TableIndex&gt;&lt;TableIndex row=&quot;4&quot; col=&quot;1&quot;&gt;&lt;linesCount val=&quot;1&quot; /&gt;&lt;lineCharCount val=&quot;6&quot; /&gt;&lt;/TableIndex&gt;&lt;TableIndex row=&quot;4&quot; col=&quot;2&quot;&gt;&lt;linesCount val=&quot;1&quot; /&gt;&lt;lineCharCount val=&quot;25&quot; /&gt;&lt;/TableIndex&gt;&lt;TableIndex row=&quot;4&quot; col=&quot;3&quot;&gt;&lt;linesCount val=&quot;1&quot; /&gt;&lt;lineCharCount val=&quot;28&quot; /&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128bfa-8c2c-4a82-8456-32f9f0a22433}&quot; /&gt;&lt;isInvalidForFieldText val=&quot;0&quot; /&gt;&lt;Image&gt;&lt;filename val=&quot;E:\breeze\content\2260560433\2693170364-1\input\breezo\data\asimages\{f5128bfa-8c2c-4a82-8456-32f9f0a22433}.png&quot; /&gt;&lt;left val=&quot;70&quot; /&gt;&lt;top val=&quot;74&quot; /&gt;&lt;width val=&quot;1137&quot; /&gt;&lt;height val=&quot;47&quot; /&gt;&lt;hasText val=&quot;1&quot; /&gt;&lt;/Image&gt;&lt;/ThreeDShapeInfo&gt;"/>
  <p:tag name="PRESENTER_SHAPETEXTINFO" val="&lt;ShapeTextInfo&gt;&lt;TableIndex row=&quot;-1&quot; col=&quot;-1&quot;&gt;&lt;linesCount val=&quot;1&quot; /&gt;&lt;lineCharCount val=&quot;50&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280ac7-5f54-418f-9154-e0183898e9eb}&quot; /&gt;&lt;isInvalidForFieldText val=&quot;0&quot; /&gt;&lt;Image&gt;&lt;filename val=&quot;E:\breeze\content\2260560433\2693170364-1\input\breezo\data\asimages\{bf280ac7-5f54-418f-9154-e0183898e9eb}.png&quot; /&gt;&lt;left val=&quot;192&quot; /&gt;&lt;top val=&quot;143&quot; /&gt;&lt;width val=&quot;935&quot; /&gt;&lt;height val=&quot;43&quot; /&gt;&lt;hasText val=&quot;1&quot; /&gt;&lt;/Image&gt;&lt;/ThreeDShapeInfo&gt;"/>
  <p:tag name="PRESENTER_SHAPETEXTINFO" val="&lt;ShapeTextInfo&gt;&lt;TableIndex row=&quot;-1&quot; col=&quot;-1&quot;&gt;&lt;linesCount val=&quot;1&quot; /&gt;&lt;lineCharCount val=&quot;41&quot; /&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c396a4-dcf2-4502-ab2b-3bea115f7efc}&quot; /&gt;&lt;isInvalidForFieldText val=&quot;0&quot; /&gt;&lt;Image&gt;&lt;filename val=&quot;E:\breeze\content\2260560433\2693170364-1\input\breezo\data\asimages\{ffc396a4-dcf2-4502-ab2b-3bea115f7efc}.png&quot; /&gt;&lt;left val=&quot;62&quot; /&gt;&lt;top val=&quot;233&quot; /&gt;&lt;width val=&quot;1157&quot; /&gt;&lt;height val=&quot;444&quot; /&gt;&lt;hasText val=&quot;1&quot; /&gt;&lt;/Image&gt;&lt;/ThreeDShapeInfo&gt;"/>
  <p:tag name="PRESENTER_SHAPETEXTINFO" val="&lt;ShapeTextInfo&gt;&lt;TableIndex row=&quot;1&quot; col=&quot;1&quot;&gt;&lt;linesCount val=&quot;1&quot; /&gt;&lt;lineCharCount val=&quot;0&quot; /&gt;&lt;/TableIndex&gt;&lt;TableIndex row=&quot;1&quot; col=&quot;2&quot;&gt;&lt;linesCount val=&quot;1&quot; /&gt;&lt;lineCharCount val=&quot;10&quot; /&gt;&lt;/TableIndex&gt;&lt;TableIndex row=&quot;1&quot; col=&quot;3&quot;&gt;&lt;linesCount val=&quot;1&quot; /&gt;&lt;lineCharCount val=&quot;57&quot; /&gt;&lt;/TableIndex&gt;&lt;TableIndex row=&quot;1&quot; col=&quot;4&quot;&gt;&lt;linesCount val=&quot;1&quot; /&gt;&lt;lineCharCount val=&quot;10&quot; /&gt;&lt;/TableIndex&gt;&lt;TableIndex row=&quot;2&quot; col=&quot;1&quot;&gt;&lt;linesCount val=&quot;1&quot; /&gt;&lt;lineCharCount val=&quot;17&quot; /&gt;&lt;/TableIndex&gt;&lt;TableIndex row=&quot;2&quot; col=&quot;2&quot;&gt;&lt;linesCount val=&quot;3&quot; /&gt;&lt;lineCharCount val=&quot;7&quot; /&gt;&lt;lineCharCount val=&quot;11&quot; /&gt;&lt;lineCharCount val=&quot;23&quot; /&gt;&lt;/TableIndex&gt;&lt;TableIndex row=&quot;2&quot; col=&quot;3&quot;&gt;&lt;linesCount val=&quot;2&quot; /&gt;&lt;lineCharCount val=&quot;10&quot; /&gt;&lt;lineCharCount val=&quot;11&quot; /&gt;&lt;/TableIndex&gt;&lt;TableIndex row=&quot;2&quot; col=&quot;4&quot;&gt;&lt;linesCount val=&quot;2&quot; /&gt;&lt;lineCharCount val=&quot;11&quot; /&gt;&lt;lineCharCount val=&quot;11&quot; /&gt;&lt;/TableIndex&gt;&lt;TableIndex row=&quot;3&quot; col=&quot;1&quot;&gt;&lt;linesCount val=&quot;1&quot; /&gt;&lt;lineCharCount val=&quot;34&quot; /&gt;&lt;/TableIndex&gt;&lt;TableIndex row=&quot;3&quot; col=&quot;2&quot;&gt;&lt;linesCount val=&quot;2&quot; /&gt;&lt;lineCharCount val=&quot;11&quot; /&gt;&lt;lineCharCount val=&quot;10&quot; /&gt;&lt;/TableIndex&gt;&lt;TableIndex row=&quot;3&quot; col=&quot;3&quot;&gt;&lt;linesCount val=&quot;2&quot; /&gt;&lt;lineCharCount val=&quot;11&quot; /&gt;&lt;lineCharCount val=&quot;11&quot; /&gt;&lt;/TableIndex&gt;&lt;TableIndex row=&quot;3&quot; col=&quot;4&quot;&gt;&lt;linesCount val=&quot;2&quot; /&gt;&lt;lineCharCount val=&quot;11&quot; /&gt;&lt;lineCharCount val=&quot;11&quot; /&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40bace-ccdb-4958-bf19-fa3aefeca34d}&quot; /&gt;&lt;isInvalidForFieldText val=&quot;0&quot; /&gt;&lt;Image&gt;&lt;filename val=&quot;E:\breeze\content\2260560433\2693170364-1\input\breezo\data\asimages\{cd40bace-ccdb-4958-bf19-fa3aefeca34d}.png&quot; /&gt;&lt;left val=&quot;1256&quot; /&gt;&lt;top val=&quot;24&quot; /&gt;&lt;width val=&quot;11&quot; /&gt;&lt;height val=&quot;20&quot; /&gt;&lt;hasText val=&quot;1&quot; /&gt;&lt;/Image&gt;&lt;/ThreeDShapeInfo&gt;"/>
  <p:tag name="PRESENTER_SHAPETEXTINFO" val="&lt;ShapeTextInfo&gt;&lt;TableIndex row=&quot;-1&quot; col=&quot;-1&quot;&gt;&lt;linesCount val=&quot;1&quot; /&gt;&lt;lineCharCount val=&quot;1&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4f67c8-8561-4b09-8a49-43d03e2e259d}&quot; /&gt;&lt;isInvalidForFieldText val=&quot;0&quot; /&gt;&lt;Image&gt;&lt;filename val=&quot;E:\breeze\content\2260560433\2693170364-1\input\breezo\data\asimages\{db4f67c8-8561-4b09-8a49-43d03e2e259d}.png&quot; /&gt;&lt;left val=&quot;537&quot; /&gt;&lt;top val=&quot;254&quot; /&gt;&lt;width val=&quot;229&quot; /&gt;&lt;height val=&quot;63&quot; /&gt;&lt;hasText val=&quot;1&quot; /&gt;&lt;/Image&gt;&lt;/ThreeDShapeInfo&gt;"/>
  <p:tag name="PRESENTER_SHAPETEXTINFO" val="&lt;ShapeTextInfo&gt;&lt;TableIndex row=&quot;-1&quot; col=&quot;-1&quot;&gt;&lt;linesCount val=&quot;1&quot; /&gt;&lt;lineCharCount val=&quot;6&quot; /&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857909-c08d-4f91-9006-9c735f13753b}&quot; /&gt;&lt;isInvalidForFieldText val=&quot;0&quot; /&gt;&lt;Image&gt;&lt;filename val=&quot;E:\breeze\content\2260560433\2693170364-1\input\breezo\data\asimages\{69857909-c08d-4f91-9006-9c735f13753b}.png&quot; /&gt;&lt;left val=&quot;193&quot; /&gt;&lt;top val=&quot;84&quot; /&gt;&lt;width val=&quot;893&quot; /&gt;&lt;height val=&quot;50&quot; /&gt;&lt;hasText val=&quot;1&quot; /&gt;&lt;/Image&gt;&lt;/ThreeDShapeInfo&gt;"/>
  <p:tag name="PRESENTER_SHAPETEXTINFO" val="&lt;ShapeTextInfo&gt;&lt;TableIndex row=&quot;-1&quot; col=&quot;-1&quot;&gt;&lt;linesCount val=&quot;1&quot; /&gt;&lt;lineCharCount val=&quot;39&quot; /&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a5299-d9b1-4708-a34c-282cf3c20f86}&quot; /&gt;&lt;isInvalidForFieldText val=&quot;0&quot; /&gt;&lt;Image&gt;&lt;filename val=&quot;E:\breeze\content\2260560433\2693170364-1\input\breezo\data\asimages\{2d5a5299-d9b1-4708-a34c-282cf3c20f86}.png&quot; /&gt;&lt;left val=&quot;199&quot; /&gt;&lt;top val=&quot;246&quot; /&gt;&lt;width val=&quot;907&quot; /&gt;&lt;height val=&quot;39&quot; /&gt;&lt;hasText val=&quot;1&quot; /&gt;&lt;/Image&gt;&lt;/ThreeDShapeInfo&gt;"/>
  <p:tag name="PRESENTER_SHAPETEXTINFO" val="&lt;ShapeTextInfo&gt;&lt;TableIndex row=&quot;-1&quot; col=&quot;-1&quot;&gt;&lt;linesCount val=&quot;1&quot; /&gt;&lt;lineCharCount val=&quot;52&quot; /&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906588-175d-4c27-8ab2-de29681c05e7}&quot; /&gt;&lt;isInvalidForFieldText val=&quot;0&quot; /&gt;&lt;Image&gt;&lt;filename val=&quot;E:\breeze\content\2260560433\2693170364-1\input\breezo\data\asimages\{20906588-175d-4c27-8ab2-de29681c05e7}.png&quot; /&gt;&lt;left val=&quot;172&quot; /&gt;&lt;top val=&quot;364&quot; /&gt;&lt;width val=&quot;418&quot; /&gt;&lt;height val=&quot;178&quot; /&gt;&lt;hasText val=&quot;1&quot; /&gt;&lt;/Image&gt;&lt;/ThreeDShapeInfo&gt;"/>
  <p:tag name="PRESENTER_SHAPETEXTINFO" val="&lt;ShapeTextInfo&gt;&lt;TableIndex row=&quot;-1&quot; col=&quot;-1&quot;&gt;&lt;linesCount val=&quot;2&quot; /&gt;&lt;lineCharCount val=&quot;4&quot; /&gt;&lt;lineCharCount val=&quot;19&quot; /&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6fc689-2567-4171-b121-90ad2da4cc55}&quot; /&gt;&lt;isInvalidForFieldText val=&quot;0&quot; /&gt;&lt;Image&gt;&lt;filename val=&quot;E:\breeze\content\2260560433\2693170364-1\input\breezo\data\asimages\{226fc689-2567-4171-b121-90ad2da4cc55}.png&quot; /&gt;&lt;left val=&quot;705&quot; /&gt;&lt;top val=&quot;363&quot; /&gt;&lt;width val=&quot;417&quot; /&gt;&lt;height val=&quot;179&quot; /&gt;&lt;hasText val=&quot;1&quot; /&gt;&lt;/Image&gt;&lt;/ThreeDShapeInfo&gt;"/>
  <p:tag name="PRESENTER_SHAPETEXTINFO" val="&lt;ShapeTextInfo&gt;&lt;TableIndex row=&quot;-1&quot; col=&quot;-1&quot;&gt;&lt;linesCount val=&quot;2&quot; /&gt;&lt;lineCharCount val=&quot;3&quot; /&gt;&lt;lineCharCount val=&quot;31&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c96770-4be1-419f-82d6-802fc8ab72b3}&quot; /&gt;&lt;isInvalidForFieldText val=&quot;0&quot; /&gt;&lt;Image&gt;&lt;filename val=&quot;E:\breeze\content\2260560433\2693170364-1\input\breezo\data\asimages\{1cc96770-4be1-419f-82d6-802fc8ab72b3}.png&quot; /&gt;&lt;left val=&quot;352&quot; /&gt;&lt;top val=&quot;78&quot; /&gt;&lt;width val=&quot;579&quot; /&gt;&lt;height val=&quot;47&quot; /&gt;&lt;hasText val=&quot;1&quot; /&gt;&lt;/Image&gt;&lt;/ThreeDShapeInfo&gt;"/>
  <p:tag name="PRESENTER_SHAPETEXTINFO" val="&lt;ShapeTextInfo&gt;&lt;TableIndex row=&quot;-1&quot; col=&quot;-1&quot;&gt;&lt;linesCount val=&quot;1&quot; /&gt;&lt;lineCharCount val=&quot;25&quot; /&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693170364-1\input\breezo\data\asimages\{1f39f1d4-1ca5-4991-b59b-c0608a0c7837}_1.png_crop.png&quot; /&gt;&lt;left val=&quot;114&quot; /&gt;&lt;top val=&quot;263&quot; /&gt;&lt;width val=&quot;181&quot; /&gt;&lt;height val=&quot;51&quot; /&gt;&lt;hasText val=&quot;1&quot; /&gt;&lt;paraId val=&quot;1&quot; /&gt;&lt;/Image&gt;&lt;/TextEffect&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75ad9c-f05b-4269-8097-821814b1676f}&quot; /&gt;&lt;isInvalidForFieldText val=&quot;0&quot; /&gt;&lt;Image&gt;&lt;filename val=&quot;E:\breeze\content\2260560433\2693170364-1\input\breezo\data\asimages\{8575ad9c-f05b-4269-8097-821814b1676f}.png&quot; /&gt;&lt;left val=&quot;440&quot; /&gt;&lt;top val=&quot;263&quot; /&gt;&lt;width val=&quot;549&quot; /&gt;&lt;height val=&quot;59&quot; /&gt;&lt;hasText val=&quot;1&quot; /&gt;&lt;/Image&gt;&lt;/ThreeDShapeInfo&gt;"/>
  <p:tag name="PRESENTER_SHAPETEXTINFO" val="&lt;ShapeTextInfo&gt;&lt;TableIndex row=&quot;-1&quot; col=&quot;-1&quot;&gt;&lt;linesCount val=&quot;1&quot; /&gt;&lt;lineCharCount val=&quot;21&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68c9b2-2311-4f19-a365-088e1965cdc2}&quot; /&gt;&lt;isInvalidForFieldText val=&quot;0&quot; /&gt;&lt;Image&gt;&lt;filename val=&quot;E:\breeze\content\2260560433\2693170364-1\input\breezo\data\asimages\{3468c9b2-2311-4f19-a365-088e1965cdc2}.png&quot; /&gt;&lt;left val=&quot;662&quot; /&gt;&lt;top val=&quot;398&quot; /&gt;&lt;width val=&quot;181&quot; /&gt;&lt;height val=&quot;60&quot; /&gt;&lt;hasText val=&quot;1&quot; /&gt;&lt;/Image&gt;&lt;/ThreeDShapeInfo&gt;"/>
  <p:tag name="PRESENTER_SHAPETEXTINFO" val="&lt;ShapeTextInfo&gt;&lt;TableIndex row=&quot;-1&quot; col=&quot;-1&quot;&gt;&lt;linesCount val=&quot;1&quot; /&gt;&lt;lineCharCount val=&quot;6&quot; /&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b28c9e-78ea-46c1-894f-6b32f446f0ff}&quot; /&gt;&lt;isInvalidForFieldText val=&quot;0&quot; /&gt;&lt;Image&gt;&lt;filename val=&quot;E:\breeze\content\2260560433\2693170364-1\input\breezo\data\asimages\{e5b28c9e-78ea-46c1-894f-6b32f446f0ff}.png&quot; /&gt;&lt;left val=&quot;270&quot; /&gt;&lt;top val=&quot;396&quot; /&gt;&lt;width val=&quot;373&quot; /&gt;&lt;height val=&quot;60&quot; /&gt;&lt;hasText val=&quot;1&quot; /&gt;&lt;/Image&gt;&lt;/ThreeDShapeInfo&gt;"/>
  <p:tag name="PRESENTER_SHAPETEXTINFO" val="&lt;ShapeTextInfo&gt;&lt;TableIndex row=&quot;-1&quot; col=&quot;-1&quot;&gt;&lt;linesCount val=&quot;1&quot; /&gt;&lt;lineCharCount val=&quot;14&quot; /&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2e988d-2f05-4edf-99fb-bf64808bccd7}&quot; /&gt;&lt;isInvalidForFieldText val=&quot;0&quot; /&gt;&lt;Image&gt;&lt;filename val=&quot;E:\breeze\content\2260560433\2693170364-1\input\breezo\data\asimages\{b02e988d-2f05-4edf-99fb-bf64808bccd7}.png&quot; /&gt;&lt;left val=&quot;857&quot; /&gt;&lt;top val=&quot;398&quot; /&gt;&lt;width val=&quot;373&quot; /&gt;&lt;height val=&quot;60&quot; /&gt;&lt;hasText val=&quot;1&quot; /&gt;&lt;/Image&gt;&lt;/ThreeDShapeInfo&gt;"/>
  <p:tag name="PRESENTER_SHAPETEXTINFO" val="&lt;ShapeTextInfo&gt;&lt;TableIndex row=&quot;-1&quot; col=&quot;-1&quot;&gt;&lt;linesCount val=&quot;1&quot; /&gt;&lt;lineCharCount val=&quot;18&quot; /&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12ace8-59e8-4b94-bd64-2ea2bd466649}&quot; /&gt;&lt;isInvalidForFieldText val=&quot;0&quot; /&gt;&lt;Image&gt;&lt;filename val=&quot;E:\breeze\content\2260560433\2693170364-1\input\breezo\data\asimages\{2b12ace8-59e8-4b94-bd64-2ea2bd466649}.png&quot; /&gt;&lt;left val=&quot;440&quot; /&gt;&lt;top val=&quot;545&quot; /&gt;&lt;width val=&quot;549&quot; /&gt;&lt;height val=&quot;105&quot; /&gt;&lt;hasText val=&quot;1&quot; /&gt;&lt;/Image&gt;&lt;/ThreeDShapeInfo&gt;"/>
  <p:tag name="PRESENTER_SHAPETEXTINFO" val="&lt;ShapeTextInfo&gt;&lt;TableIndex row=&quot;-1&quot; col=&quot;-1&quot;&gt;&lt;linesCount val=&quot;1&quot; /&gt;&lt;lineCharCount val=&quot;45&quot; /&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192688-ee78-4873-b8ed-27b201039bdf}&quot; /&gt;&lt;isInvalidForFieldText val=&quot;0&quot; /&gt;&lt;Image&gt;&lt;filename val=&quot;E:\breeze\content\2260560433\2693170364-1\input\breezo\data\asimages\{71192688-ee78-4873-b8ed-27b201039bdf}.png&quot; /&gt;&lt;left val=&quot;67&quot; /&gt;&lt;top val=&quot;51&quot; /&gt;&lt;width val=&quot;1145&quot; /&gt;&lt;height val=&quot;43&quot; /&gt;&lt;hasText val=&quot;1&quot; /&gt;&lt;/Image&gt;&lt;/ThreeDShapeInfo&gt;"/>
  <p:tag name="PRESENTER_SHAPETEXTINFO" val="&lt;ShapeTextInfo&gt;&lt;TableIndex row=&quot;-1&quot; col=&quot;-1&quot;&gt;&lt;linesCount val=&quot;1&quot; /&gt;&lt;lineCharCount val=&quot;54&quot; /&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4d3446-b1e4-476b-9e9a-7ce1468e926b}&quot; /&gt;&lt;isInvalidForFieldText val=&quot;0&quot; /&gt;&lt;Image&gt;&lt;filename val=&quot;E:\breeze\content\2260560433\2693170364-1\input\breezo\data\asimages\{704d3446-b1e4-476b-9e9a-7ce1468e926b}.png&quot; /&gt;&lt;left val=&quot;87&quot; /&gt;&lt;top val=&quot;245&quot; /&gt;&lt;width val=&quot;375&quot; /&gt;&lt;height val=&quot;250&quot; /&gt;&lt;hasText val=&quot;1&quot; /&gt;&lt;/Image&gt;&lt;/ThreeDShapeInfo&gt;"/>
  <p:tag name="PRESENTER_SHAPETEXTINFO" val="&lt;ShapeTextInfo&gt;&lt;TableIndex row=&quot;-1&quot; col=&quot;-1&quot;&gt;&lt;linesCount val=&quot;1&quot; /&gt;&lt;lineCharCount val=&quot;81&quot; /&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2260560433\2693170364-1\input\breezo\data\asimages\{79d58171-b550-4162-ab48-5402a4fbcb55}.png&quot; /&gt;&lt;left val=&quot;512&quot; /&gt;&lt;top val=&quot;133&quot; /&gt;&lt;width val=&quot;739&quot; /&gt;&lt;height val=&quot;567&quot; /&gt;&lt;hasText val=&quot;1&quot; /&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TPQUESTIONXML" val="﻿&lt;?xml version=&quot;1.0&quot; encoding=&quot;utf-8&quot;?&gt;&#10;&lt;questionlist&gt;&#10;    &lt;properties&gt;&#10;        &lt;guid&gt;26C054BB5C834C0A9B1048AA8C0AAEE6&lt;/guid&gt;&#10;        &lt;description /&gt;&#10;        &lt;date&gt;4/13/2022 7:31:1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9F9BCF7515184261A783F7EF4083CBEF&lt;/guid&gt;&#10;            &lt;repollguid&gt;3B2BD22A40854C559CD1671E40DC4608&lt;/repollguid&gt;&#10;            &lt;sourceid&gt;5F1B7D6EE20B4831A8B5C976030916FE&lt;/sourceid&gt;&#10;            &lt;narrativeguid&gt;00000000000000000000000000000000&lt;/narrativeguid&gt;&#10;            &lt;questiontext&gt;The defendant is convicted of one count of possession of a video of child pornography involving a 14-year-old child on June 1, 2020. One month earlier, the defendant also distributed a child pornography video of a 6-year-old engaged in sexual activity.Can the court use the video involving the 6-year-old to apply §2G2.2(b)(1) for material involving a minor under 12?&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DE5FBA8CB38452EBFB36DA5DA29A3AA&lt;/guid&gt;&#10;                    &lt;answertext&gt;Yes&lt;/answertext&gt;&#10;                    &lt;valuetype&gt;1&lt;/valuetype&gt;&#10;                &lt;/answer&gt;&#10;                &lt;answer&gt;&#10;                    &lt;guid&gt;9AE90C8EDBFF490EB8E89F0D3B986B0A&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44&quot; /&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LABELFORMAT" val="0"/>
  <p:tag name="NUMBERFORMAT" val="0"/>
</p:tagLst>
</file>

<file path=ppt/tags/tag71.xml><?xml version="1.0" encoding="utf-8"?>
<p:tagLst xmlns:a="http://schemas.openxmlformats.org/drawingml/2006/main" xmlns:r="http://schemas.openxmlformats.org/officeDocument/2006/relationships" xmlns:p="http://schemas.openxmlformats.org/presentationml/2006/main">
  <p:tag name="ZEROBASED" val="False"/>
</p:tagLst>
</file>

<file path=ppt/tags/tag7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c9b501-2f30-405a-b3d6-1760d57a6c79}&quot; /&gt;&lt;isInvalidForFieldText val=&quot;0&quot; /&gt;&lt;Image&gt;&lt;filename val=&quot;E:\breeze\content\2260560433\2693170364-1\input\breezo\data\asimages\{82c9b501-2f30-405a-b3d6-1760d57a6c79}.png&quot; /&gt;&lt;left val=&quot;442&quot; /&gt;&lt;top val=&quot;88&quot; /&gt;&lt;width val=&quot;397&quot; /&gt;&lt;height val=&quot;43&quot; /&gt;&lt;hasText val=&quot;1&quot; /&gt;&lt;/Image&gt;&lt;/ThreeDShapeInfo&gt;"/>
  <p:tag name="PRESENTER_SHAPETEXTINFO" val="&lt;ShapeTextInfo&gt;&lt;TableIndex row=&quot;-1&quot; col=&quot;-1&quot;&gt;&lt;linesCount val=&quot;1&quot; /&gt;&lt;lineCharCount val=&quot;16&quot; /&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38a4a0-57d7-4e37-bd8e-49749a3ddda6}&quot; /&gt;&lt;isInvalidForFieldText val=&quot;0&quot; /&gt;&lt;Image&gt;&lt;filename val=&quot;E:\breeze\content\2260560433\2693170364-1\input\breezo\data\asimages\{8b38a4a0-57d7-4e37-bd8e-49749a3ddda6}.png&quot; /&gt;&lt;left val=&quot;222&quot; /&gt;&lt;top val=&quot;188&quot; /&gt;&lt;width val=&quot;799&quot; /&gt;&lt;height val=&quot;468&quot; /&gt;&lt;hasText val=&quot;1&quot; /&gt;&lt;/Image&gt;&lt;/ThreeDShapeInfo&gt;"/>
  <p:tag name="PRESENTER_SHAPETEXTINFO" val="&lt;ShapeTextInfo&gt;&lt;TableIndex row=&quot;-1&quot; col=&quot;-1&quot;&gt;&lt;linesCount val=&quot;7&quot; /&gt;&lt;lineCharCount val=&quot;45&quot; /&gt;&lt;lineCharCount val=&quot;32&quot; /&gt;&lt;lineCharCount val=&quot;29&quot; /&gt;&lt;lineCharCount val=&quot;52&quot; /&gt;&lt;lineCharCount val=&quot;36&quot; /&gt;&lt;lineCharCount val=&quot;34&quot; /&gt;&lt;lineCharCount val=&quot;33&quot; /&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c9b501-2f30-405a-b3d6-1760d57a6c79}&quot; /&gt;&lt;isInvalidForFieldText val=&quot;0&quot; /&gt;&lt;Image&gt;&lt;filename val=&quot;E:\breeze\content\2260560433\2693170364-1\input\breezo\data\asimages\{82c9b501-2f30-405a-b3d6-1760d57a6c79}.png&quot; /&gt;&lt;left val=&quot;442&quot; /&gt;&lt;top val=&quot;88&quot; /&gt;&lt;width val=&quot;397&quot; /&gt;&lt;height val=&quot;43&quot; /&gt;&lt;hasText val=&quot;1&quot; /&gt;&lt;/Image&gt;&lt;/ThreeDShapeInfo&gt;"/>
  <p:tag name="PRESENTER_SHAPETEXTINFO" val="&lt;ShapeTextInfo&gt;&lt;TableIndex row=&quot;-1&quot; col=&quot;-1&quot;&gt;&lt;linesCount val=&quot;1&quot; /&gt;&lt;lineCharCount val=&quot;16&quot; /&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38a4a0-57d7-4e37-bd8e-49749a3ddda6}&quot; /&gt;&lt;isInvalidForFieldText val=&quot;0&quot; /&gt;&lt;Image&gt;&lt;filename val=&quot;E:\breeze\content\2260560433\2693170364-1\input\breezo\data\asimages\{8b38a4a0-57d7-4e37-bd8e-49749a3ddda6}.png&quot; /&gt;&lt;left val=&quot;222&quot; /&gt;&lt;top val=&quot;188&quot; /&gt;&lt;width val=&quot;799&quot; /&gt;&lt;height val=&quot;468&quot; /&gt;&lt;hasText val=&quot;1&quot; /&gt;&lt;/Image&gt;&lt;/ThreeDShapeInfo&gt;"/>
  <p:tag name="PRESENTER_SHAPETEXTINFO" val="&lt;ShapeTextInfo&gt;&lt;TableIndex row=&quot;-1&quot; col=&quot;-1&quot;&gt;&lt;linesCount val=&quot;7&quot; /&gt;&lt;lineCharCount val=&quot;45&quot; /&gt;&lt;lineCharCount val=&quot;32&quot; /&gt;&lt;lineCharCount val=&quot;29&quot; /&gt;&lt;lineCharCount val=&quot;52&quot; /&gt;&lt;lineCharCount val=&quot;36&quot; /&gt;&lt;lineCharCount val=&quot;34&quot; /&gt;&lt;lineCharCount val=&quot;33&quot; /&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4&quot; /&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0879dc-d5de-413d-a732-38d3745802f0}&quot; /&gt;&lt;isInvalidForFieldText val=&quot;0&quot; /&gt;&lt;Image&gt;&lt;filename val=&quot;E:\breeze\content\2260560433\2693170364-1\input\breezo\data\asimages\{7c0879dc-d5de-413d-a732-38d3745802f0}.png&quot; /&gt;&lt;left val=&quot;202&quot; /&gt;&lt;top val=&quot;86&quot; /&gt;&lt;width val=&quot;875&quot; /&gt;&lt;height val=&quot;48&quot; /&gt;&lt;hasText val=&quot;1&quot; /&gt;&lt;/Image&gt;&lt;/ThreeDShapeInfo&gt;"/>
  <p:tag name="PRESENTER_SHAPETEXTINFO" val="&lt;ShapeTextInfo&gt;&lt;TableIndex row=&quot;-1&quot; col=&quot;-1&quot;&gt;&lt;linesCount val=&quot;1&quot; /&gt;&lt;lineCharCount val=&quot;40&quot; /&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b2097a-1a45-44b3-8851-06e49004ba19}&quot; /&gt;&lt;isInvalidForFieldText val=&quot;0&quot; /&gt;&lt;Image&gt;&lt;filename val=&quot;E:\breeze\content\2260560433\2693170364-1\input\breezo\data\asimages\{d8b2097a-1a45-44b3-8851-06e49004ba19}.png&quot; /&gt;&lt;left val=&quot;98&quot; /&gt;&lt;top val=&quot;202&quot; /&gt;&lt;width val=&quot;1068&quot; /&gt;&lt;height val=&quot;169&quot; /&gt;&lt;hasText val=&quot;1&quot; /&gt;&lt;/Image&gt;&lt;/ThreeDShapeInfo&gt;"/>
  <p:tag name="PRESENTER_SHAPETEXTINFO" val="&lt;ShapeTextInfo&gt;&lt;TableIndex row=&quot;-1&quot; col=&quot;-1&quot;&gt;&lt;linesCount val=&quot;1&quot; /&gt;&lt;lineCharCount val=&quot;200&quot; /&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3402B2880B5C4C7E9B62C3774CB587D1&lt;/guid&gt;&#10;        &lt;description /&gt;&#10;        &lt;date&gt;4/13/2022 7:37:1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8DDCF3B61D464E5CA82E6964C1A640B3&lt;/guid&gt;&#10;            &lt;repollguid&gt;75D5801A87D64BAB952FAF359D6976C7&lt;/repollguid&gt;&#10;            &lt;sourceid&gt;F77976F6131A4A7A87DBA91B9137857B&lt;/sourceid&gt;&#10;            &lt;narrativeguid&gt;00000000000000000000000000000000&lt;/narrativeguid&gt;&#10;            &lt;questiontext&gt;Defendant is convicted of one count of receipt of child pornography on June 1, 2020.Defendant used a file sharing program to download images of child pornography.Defendant claims he should get the two-level reduction for “conduct limited to receipt of child pornography.“Should the reduction appl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BD4D2DC179B4372B6A8288792E58E0C&lt;/guid&gt;&#10;                    &lt;answertext&gt;Yes&lt;/answertext&gt;&#10;                    &lt;valuetype&gt;-1&lt;/valuetype&gt;&#10;                &lt;/answer&gt;&#10;                &lt;answer&gt;&#10;                    &lt;guid&gt;433450761C2D4F488CE8FD9AD957F64F&lt;/guid&gt;&#10;                    &lt;answertext&gt;No&lt;/answertext&gt;&#10;                    &lt;valuetype&gt;-1&lt;/valuetype&gt;&#10;                &lt;/answer&gt;&#10;                &lt;answer&gt;&#10;                    &lt;guid&gt;8AA2947C2C6E420E8A408CEFDFB7529A&lt;/guid&gt;&#10;                    &lt;answertext&gt;Mayb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83.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84.xml><?xml version="1.0" encoding="utf-8"?>
<p:tagLst xmlns:a="http://schemas.openxmlformats.org/drawingml/2006/main" xmlns:r="http://schemas.openxmlformats.org/officeDocument/2006/relationships" xmlns:p="http://schemas.openxmlformats.org/presentationml/2006/main">
  <p:tag name="ZEROBASED" val="False"/>
</p:tagLst>
</file>

<file path=ppt/tags/tag8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641332-1cf3-4686-9d46-adc11a79dcab}&quot; /&gt;&lt;isInvalidForFieldText val=&quot;0&quot; /&gt;&lt;Image&gt;&lt;filename val=&quot;E:\breeze\content\2260560433\2693170364-1\input\breezo\data\asimages\{08641332-1cf3-4686-9d46-adc11a79dcab}.png&quot; /&gt;&lt;left val=&quot;247&quot; /&gt;&lt;top val=&quot;86&quot; /&gt;&lt;width val=&quot;785&quot; /&gt;&lt;height val=&quot;48&quot; /&gt;&lt;hasText val=&quot;1&quot; /&gt;&lt;/Image&gt;&lt;/ThreeDShapeInfo&gt;"/>
  <p:tag name="PRESENTER_SHAPETEXTINFO" val="&lt;ShapeTextInfo&gt;&lt;TableIndex row=&quot;-1&quot; col=&quot;-1&quot;&gt;&lt;linesCount val=&quot;1&quot; /&gt;&lt;lineCharCount val=&quot;38&quot; /&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693170364-1\input\breezo\data\asimages\{b1c72b73-a2d5-4338-9514-e98459f4b938}_1.png_crop.png&quot; /&gt;&lt;left val=&quot;75&quot; /&gt;&lt;top val=&quot;210&quot; /&gt;&lt;width val=&quot;1121&quot; /&gt;&lt;height val=&quot;51&quot; /&gt;&lt;hasText val=&quot;1&quot; /&gt;&lt;paraId val=&quot;1&quot; /&gt;&lt;/Image&gt;&lt;Image&gt;&lt;filename val=&quot;E:\breeze\content\2260560433\2693170364-1\input\breezo\data\asimages\{dacd9d77-3463-4d89-ae58-ebb223b9a335}_1.png_crop.png&quot; /&gt;&lt;left val=&quot;75&quot; /&gt;&lt;top val=&quot;271&quot; /&gt;&lt;width val=&quot;1121&quot; /&gt;&lt;height val=&quot;51&quot; /&gt;&lt;hasText val=&quot;1&quot; /&gt;&lt;paraId val=&quot;2&quot; /&gt;&lt;/Image&gt;&lt;Image&gt;&lt;filename val=&quot;E:\breeze\content\2260560433\2693170364-1\input\breezo\data\asimages\{1f29e939-b41b-4b49-9eb6-398228aaf129}_1.png_crop.png&quot; /&gt;&lt;left val=&quot;75&quot; /&gt;&lt;top val=&quot;332&quot; /&gt;&lt;width val=&quot;1121&quot; /&gt;&lt;height val=&quot;51&quot; /&gt;&lt;hasText val=&quot;1&quot; /&gt;&lt;paraId val=&quot;3&quot; /&gt;&lt;/Image&gt;&lt;Image&gt;&lt;filename val=&quot;E:\breeze\content\2260560433\2693170364-1\input\breezo\data\asimages\{c25281d4-739c-4aca-9e9c-5945f716571a}_1.png_crop.png&quot; /&gt;&lt;left val=&quot;75&quot; /&gt;&lt;top val=&quot;391&quot; /&gt;&lt;width val=&quot;1121&quot; /&gt;&lt;height val=&quot;51&quot; /&gt;&lt;hasText val=&quot;1&quot; /&gt;&lt;paraId val=&quot;4&quot; /&gt;&lt;/Image&gt;&lt;Image&gt;&lt;filename val=&quot;E:\breeze\content\2260560433\2693170364-1\input\breezo\data\asimages\{3ea33d4b-e9f9-4107-9b54-7967cb790b2a}_1.png_crop.png&quot; /&gt;&lt;left val=&quot;75&quot; /&gt;&lt;top val=&quot;452&quot; /&gt;&lt;width val=&quot;1121&quot; /&gt;&lt;height val=&quot;151&quot; /&gt;&lt;hasText val=&quot;1&quot; /&gt;&lt;paraId val=&quot;5&quot; /&gt;&lt;/Image&gt;&lt;Image&gt;&lt;filename val=&quot;E:\breeze\content\2260560433\2693170364-1\input\breezo\data\asimages\{49272dac-094a-443b-be43-9521a68c0f7a}_1.png_crop.png&quot; /&gt;&lt;left val=&quot;75&quot; /&gt;&lt;top val=&quot;604&quot; /&gt;&lt;width val=&quot;1121&quot; /&gt;&lt;height val=&quot;51&quot; /&gt;&lt;hasText val=&quot;1&quot; /&gt;&lt;paraId val=&quot;6&quot; /&gt;&lt;/Image&gt;&lt;Image&gt;&lt;filename val=&quot;E:\breeze\content\2260560433\2693170364-1\input\breezo\data\asimages\{363faa99-807b-48dd-a244-6d771a40bcd7}_1.png_crop.png&quot; /&gt;&lt;left val=&quot;75&quot; /&gt;&lt;top val=&quot;665&quot; /&gt;&lt;width val=&quot;1121&quot; /&gt;&lt;height val=&quot;31&quot; /&gt;&lt;hasText val=&quot;1&quot; /&gt;&lt;paraId val=&quot;7&quot; /&gt;&lt;/Image&gt;&lt;/TextEffect&gt;"/>
</p:tagLst>
</file>

<file path=ppt/tags/tag89.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TPQUESTIONXML" val="﻿&lt;?xml version=&quot;1.0&quot; encoding=&quot;utf-8&quot;?&gt;&#10;&lt;questionlist&gt;&#10;    &lt;properties&gt;&#10;        &lt;guid&gt;B2D5713DD76D43AEA7136C98AA9F6BD6&lt;/guid&gt;&#10;        &lt;description /&gt;&#10;        &lt;date&gt;4/13/2022 7:38:3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B13153EC0CCA40FE8AD26E9C191164C2&lt;/guid&gt;&#10;            &lt;repollguid&gt;9D64FC4AA23C4D8397808C2AA410AB40&lt;/repollguid&gt;&#10;            &lt;sourceid&gt;AB69370DBC8449EDAFB461FBD745FF76&lt;/sourceid&gt;&#10;            &lt;narrativeguid&gt;00000000000000000000000000000000&lt;/narrativeguid&gt;&#10;            &lt;questiontext&gt;The government argues that the 2-level increase for distribution under §2G2.2(b)(3)(F) applies. The defendant claims he doesn’t know how file sharing programs work and did not know the images were being distributed. The defendant is a computer technician and has a degree in computer science.  Should the enhancement apply on these fact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D74BB5750934F7D825B075C37534DC9&lt;/guid&gt;&#10;                    &lt;answertext&gt;Yes&lt;/answertext&gt;&#10;                    &lt;valuetype&gt;1&lt;/valuetype&gt;&#10;                &lt;/answer&gt;&#10;                &lt;answer&gt;&#10;                    &lt;guid&gt;A5583C6B851E48D99E2F9CA4A979FA7C&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4d841e-fd29-4e61-b71d-87e33f1a72d3}&quot; /&gt;&lt;isInvalidForFieldText val=&quot;0&quot; /&gt;&lt;Image&gt;&lt;filename val=&quot;E:\breeze\content\2260560433\2693170364-1\input\breezo\data\asimages\{da4d841e-fd29-4e61-b71d-87e33f1a72d3}.png&quot; /&gt;&lt;left val=&quot;499&quot; /&gt;&lt;top val=&quot;84&quot; /&gt;&lt;width val=&quot;282&quot; /&gt;&lt;height val=&quot;281&quot; /&gt;&lt;hasText val=&quot;1&quot; /&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91.xml><?xml version="1.0" encoding="utf-8"?>
<p:tagLst xmlns:a="http://schemas.openxmlformats.org/drawingml/2006/main" xmlns:r="http://schemas.openxmlformats.org/officeDocument/2006/relationships" xmlns:p="http://schemas.openxmlformats.org/presentationml/2006/main">
  <p:tag name="ZEROBASED" val="False"/>
</p:tagLst>
</file>

<file path=ppt/tags/tag9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75ed9a-8ae5-401b-bd1a-e92483d1ab20}&quot; /&gt;&lt;isInvalidForFieldText val=&quot;0&quot; /&gt;&lt;Image&gt;&lt;filename val=&quot;E:\breeze\content\2260560433\2693170364-1\input\breezo\data\asimages\{4b75ed9a-8ae5-401b-bd1a-e92483d1ab20}.png&quot; /&gt;&lt;left val=&quot;246&quot; /&gt;&lt;top val=&quot;86&quot; /&gt;&lt;width val=&quot;788&quot; /&gt;&lt;height val=&quot;48&quot; /&gt;&lt;hasText val=&quot;1&quot; /&gt;&lt;/Image&gt;&lt;/ThreeDShapeInfo&gt;"/>
  <p:tag name="PRESENTER_SHAPETEXTINFO" val="&lt;ShapeTextInfo&gt;&lt;TableIndex row=&quot;-1&quot; col=&quot;-1&quot;&gt;&lt;linesCount val=&quot;1&quot; /&gt;&lt;lineCharCount val=&quot;37&quot; /&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693170364-1\input\breezo\data\asimages\{1289fc90-6bfd-4179-813f-a32cdd4f4de0}_1.png_crop.png&quot; /&gt;&lt;left val=&quot;89&quot; /&gt;&lt;top val=&quot;198&quot; /&gt;&lt;width val=&quot;1101&quot; /&gt;&lt;height val=&quot;151&quot; /&gt;&lt;hasText val=&quot;1&quot; /&gt;&lt;paraId val=&quot;1&quot; /&gt;&lt;/Image&gt;&lt;Image&gt;&lt;filename val=&quot;E:\breeze\content\2260560433\2693170364-1\input\breezo\data\asimages\{a8a3b502-291e-4238-9968-4a97c6cc7733}_1.png_crop.png&quot; /&gt;&lt;left val=&quot;89&quot; /&gt;&lt;top val=&quot;371&quot; /&gt;&lt;width val=&quot;1101&quot; /&gt;&lt;height val=&quot;51&quot; /&gt;&lt;hasText val=&quot;1&quot; /&gt;&lt;paraId val=&quot;2&quot; /&gt;&lt;/Image&gt;&lt;Image&gt;&lt;filename val=&quot;E:\breeze\content\2260560433\2693170364-1\input\breezo\data\asimages\{c6f2b150-b6a6-4aa9-bfe9-60f34f8657d3}_1.png_crop.png&quot; /&gt;&lt;left val=&quot;89&quot; /&gt;&lt;top val=&quot;438&quot; /&gt;&lt;width val=&quot;1101&quot; /&gt;&lt;height val=&quot;151&quot; /&gt;&lt;hasText val=&quot;1&quot; /&gt;&lt;paraId val=&quot;3&quot; /&gt;&lt;/Image&gt;&lt;Image&gt;&lt;filename val=&quot;E:\breeze\content\2260560433\2693170364-1\input\breezo\data\asimages\{ab39af25-ae6d-47a1-9890-f759681c246a}_1.png_crop.png&quot; /&gt;&lt;left val=&quot;89&quot; /&gt;&lt;top val=&quot;612&quot; /&gt;&lt;width val=&quot;1101&quot; /&gt;&lt;height val=&quot;51&quot; /&gt;&lt;hasText val=&quot;1&quot; /&gt;&lt;paraId val=&quot;4&quot; /&gt;&lt;/Image&gt;&lt;Image&gt;&lt;filename val=&quot;E:\breeze\content\2260560433\2693170364-1\input\breezo\data\asimages\{07c91918-4d55-4189-83e5-eeb1386737e5}_1.png_crop.png&quot; /&gt;&lt;left val=&quot;89&quot; /&gt;&lt;top val=&quot;679&quot; /&gt;&lt;width val=&quot;1101&quot; /&gt;&lt;height val=&quot;51&quot; /&gt;&lt;hasText val=&quot;1&quot; /&gt;&lt;paraId val=&quot;5&quot; /&gt;&lt;/Image&gt;&lt;/TextEffect&gt;"/>
</p:tagLst>
</file>

<file path=ppt/tags/tag9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feadff-c99c-4dea-8c01-b7a7b7bf5d5a}&quot; /&gt;&lt;isInvalidForFieldText val=&quot;0&quot; /&gt;&lt;Image&gt;&lt;filename val=&quot;E:\breeze\content\2260560433\2693170364-1\input\breezo\data\asimages\{6bfeadff-c99c-4dea-8c01-b7a7b7bf5d5a}.png&quot; /&gt;&lt;left val=&quot;289&quot; /&gt;&lt;top val=&quot;86&quot; /&gt;&lt;width val=&quot;703&quot; /&gt;&lt;height val=&quot;48&quot; /&gt;&lt;hasText val=&quot;1&quot; /&gt;&lt;/Image&gt;&lt;/ThreeDShapeInfo&gt;"/>
  <p:tag name="PRESENTER_SHAPETEXTINFO" val="&lt;ShapeTextInfo&gt;&lt;TableIndex row=&quot;-1&quot; col=&quot;-1&quot;&gt;&lt;linesCount val=&quot;1&quot; /&gt;&lt;lineCharCount val=&quot;33&quot; /&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23198b-e018-464b-a1a2-f6374d62b001}&quot; /&gt;&lt;isInvalidForFieldText val=&quot;0&quot; /&gt;&lt;Image&gt;&lt;filename val=&quot;E:\breeze\content\2260560433\2693170364-1\input\breezo\data\asimages\{9c23198b-e018-464b-a1a2-f6374d62b001}.png&quot; /&gt;&lt;left val=&quot;128&quot; /&gt;&lt;top val=&quot;210&quot; /&gt;&lt;width val=&quot;1002&quot; /&gt;&lt;height val=&quot;159&quot; /&gt;&lt;hasText val=&quot;1&quot; /&gt;&lt;/Image&gt;&lt;/ThreeDShapeInfo&gt;"/>
  <p:tag name="PRESENTER_SHAPETEXTINFO" val="&lt;ShapeTextInfo&gt;&lt;TableIndex row=&quot;-1&quot; col=&quot;-1&quot;&gt;&lt;linesCount val=&quot;2&quot; /&gt;&lt;lineCharCount val=&quot;122&quot; /&gt;&lt;lineCharCount val=&quot;1&quot; /&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heme/theme1.xml><?xml version="1.0" encoding="utf-8"?>
<a:theme xmlns:a="http://schemas.openxmlformats.org/drawingml/2006/main" name="1_Office Theme">
  <a:themeElements>
    <a:clrScheme name="USSC">
      <a:dk1>
        <a:srgbClr val="262626"/>
      </a:dk1>
      <a:lt1>
        <a:srgbClr val="FFFFFF"/>
      </a:lt1>
      <a:dk2>
        <a:srgbClr val="113961"/>
      </a:dk2>
      <a:lt2>
        <a:srgbClr val="E7E6E6"/>
      </a:lt2>
      <a:accent1>
        <a:srgbClr val="A0243C"/>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1">
      <a:dk1>
        <a:sysClr val="windowText" lastClr="000000"/>
      </a:dk1>
      <a:lt1>
        <a:srgbClr val="FFFFFF"/>
      </a:lt1>
      <a:dk2>
        <a:srgbClr val="113961"/>
      </a:dk2>
      <a:lt2>
        <a:srgbClr val="E7E6E6"/>
      </a:lt2>
      <a:accent1>
        <a:srgbClr val="A02432"/>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1">
      <a:dk1>
        <a:sysClr val="windowText" lastClr="000000"/>
      </a:dk1>
      <a:lt1>
        <a:srgbClr val="FFFFFF"/>
      </a:lt1>
      <a:dk2>
        <a:srgbClr val="113961"/>
      </a:dk2>
      <a:lt2>
        <a:srgbClr val="E7E6E6"/>
      </a:lt2>
      <a:accent1>
        <a:srgbClr val="A02432"/>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D3AFEF02C59B42A3882AAC38B980DF" ma:contentTypeVersion="2" ma:contentTypeDescription="Create a new document." ma:contentTypeScope="" ma:versionID="0bb98c5c24a6e07e70f829d82b098bfe">
  <xsd:schema xmlns:xsd="http://www.w3.org/2001/XMLSchema" xmlns:xs="http://www.w3.org/2001/XMLSchema" xmlns:p="http://schemas.microsoft.com/office/2006/metadata/properties" xmlns:ns2="8b88e97b-b8c1-421c-9a9e-fc7ebd245490" targetNamespace="http://schemas.microsoft.com/office/2006/metadata/properties" ma:root="true" ma:fieldsID="bb5c4da1ecf17cdde177ed27b50e02c9" ns2:_="">
    <xsd:import namespace="8b88e97b-b8c1-421c-9a9e-fc7ebd2454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8e97b-b8c1-421c-9a9e-fc7ebd245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E822A8-5677-4308-9D4E-092ED23FE11B}">
  <ds:schemaRefs>
    <ds:schemaRef ds:uri="8b88e97b-b8c1-421c-9a9e-fc7ebd2454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904B2F-4D2A-4F4B-84E0-B6264F253DF2}">
  <ds:schemaRefs>
    <ds:schemaRef ds:uri="http://schemas.microsoft.com/sharepoint/v3/contenttype/forms"/>
  </ds:schemaRefs>
</ds:datastoreItem>
</file>

<file path=customXml/itemProps3.xml><?xml version="1.0" encoding="utf-8"?>
<ds:datastoreItem xmlns:ds="http://schemas.openxmlformats.org/officeDocument/2006/customXml" ds:itemID="{EAF2DFBA-A343-4B49-BD54-C96A56B767DE}">
  <ds:schemaRefs>
    <ds:schemaRef ds:uri="8b88e97b-b8c1-421c-9a9e-fc7ebd2454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9618</TotalTime>
  <Words>2307</Words>
  <Application>Microsoft Office PowerPoint</Application>
  <PresentationFormat>Widescreen</PresentationFormat>
  <Paragraphs>256</Paragraphs>
  <Slides>39</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Calibri</vt:lpstr>
      <vt:lpstr>Calisto MT</vt:lpstr>
      <vt:lpstr>Cambria</vt:lpstr>
      <vt:lpstr>Lucida Sans Typewriter</vt:lpstr>
      <vt:lpstr>Times New Roman</vt:lpstr>
      <vt:lpstr>1_Office Theme</vt:lpstr>
      <vt:lpstr>4_Office Theme</vt:lpstr>
      <vt:lpstr>3_Office Theme</vt:lpstr>
      <vt:lpstr>Sex Offenses</vt:lpstr>
      <vt:lpstr>Learning Objectives</vt:lpstr>
      <vt:lpstr>Chapter Two Guidelines and Statutes </vt:lpstr>
      <vt:lpstr>Statutory Penalty Scheme for Selected Sex Offenses</vt:lpstr>
      <vt:lpstr>§2G2.2</vt:lpstr>
      <vt:lpstr>§2G2.2: Distribution/Receipt/Possession</vt:lpstr>
      <vt:lpstr>Relevant Conduct Analysis</vt:lpstr>
      <vt:lpstr>Offenses for Which “Expanded” Relevant Conduct Applies</vt:lpstr>
      <vt:lpstr>The defendant is convicted of one count of possession of a video of child pornography involving a 14-year-old child on June 1, 2020. One month earlier, the defendant also distributed a child pornography video of a 6-year-old engaged in sexual activity.  Can the court use the video involving the 6-year-old to apply §2G2.2(b)(1) for material involving a minor under 12?</vt:lpstr>
      <vt:lpstr>§2G2.2 SOCs 2020</vt:lpstr>
      <vt:lpstr>Federal Sentencing – Non-Production Offenses</vt:lpstr>
      <vt:lpstr>§2G2.2(b)(1): Receipt (2-level Decrease)</vt:lpstr>
      <vt:lpstr>Defendant is convicted of one count of receipt of child pornography on June 1, 2020. Defendant used a file sharing program to download images of child pornography. Defendant claims he should get the two-level reduction for “conduct limited to receipt of child pornography.“  Should the reduction apply?</vt:lpstr>
      <vt:lpstr>§2G2.2(b)(3)(f): Distribution 2-Level </vt:lpstr>
      <vt:lpstr>The government argues that the 2-level increase for distribution under §2G2.2(b)(3)(F) applies. The defendant claims he doesn’t know how file sharing programs work and did not know the images were being distributed. The defendant is a computer technician and has a degree in computer science.    Should the enhancement apply on these facts?</vt:lpstr>
      <vt:lpstr>§2G2.2(b)(3)(B): 5-level Distribution</vt:lpstr>
      <vt:lpstr>§2G2.2(b)(5): Pattern of Activity</vt:lpstr>
      <vt:lpstr>Key Points for Pattern SOC</vt:lpstr>
      <vt:lpstr>The defendant is convicted of possession of child pornography. The defendant’s stepdaughter testified at the sentencing hearing that the defendant sexually abused her on numerous occasions 30 years ago when she was 14. The government is arguing for application of §2G2.2(b)(5), the 5-level “pattern of activity” enhancement. The defendant admits the conduct occurred but argues the SOC can’t apply because he was not convicted and because it occurred 30 years ago.  Should the enhancement apply?</vt:lpstr>
      <vt:lpstr>What if Offense Involves Production?</vt:lpstr>
      <vt:lpstr>§2G2.1</vt:lpstr>
      <vt:lpstr>§2G2.1: Production Common SOCs</vt:lpstr>
      <vt:lpstr>Federal Sentencing – Production Offenses</vt:lpstr>
      <vt:lpstr>Offenses excluded at §3D1.2(d) “Expanded Relevant Conduct does not apply”</vt:lpstr>
      <vt:lpstr>§1B1.3 Analysis</vt:lpstr>
      <vt:lpstr>The defendant is convicted of one count of production of child pornography, citing Minor A, age 14, exploited during the production on July 15, 2020. Two weeks later, the defendant also produced child pornography exploiting Minor B, age 10.  Does the SOC at 2G2.1(b)(1)(A) – involved a minor who had not attained the age of 12 - apply?</vt:lpstr>
      <vt:lpstr>Special Instruction </vt:lpstr>
      <vt:lpstr>The defendant is convicted of one count of production of child pornography. The indictment cites one minor, age 10, exploited during the production on a May 10, 2020.  The discovery also includes another image that shows a second minor, age 9, being exploited on May 15, 2020.  Will the special instruction at §2G2.1(d) be applied?</vt:lpstr>
      <vt:lpstr>§2G1.3</vt:lpstr>
      <vt:lpstr>§2G1.3: Travel Cases and Child Sex Trafficking</vt:lpstr>
      <vt:lpstr>18 U.S.C. § 1594(c) Conspiracy Convictions</vt:lpstr>
      <vt:lpstr>The defendant is convicted of conspiracy to engage in sex trafficking by force, fraud, or coercion, 18 U.S.C. § 1594(c). The indictment described the conspiracy as one “to cause ‘Victim 4’ to engage in a commercial sex act, in violation of 18 U.S.C. § 1591(a)(1).“  Which of the four base offense levels at §2G1.3 should apply?</vt:lpstr>
      <vt:lpstr>§2G1.3 Specific Offense Characteristics</vt:lpstr>
      <vt:lpstr>§2G1.3(b)(2)(B) Undue Influence</vt:lpstr>
      <vt:lpstr>§2G1.3 Cross References Example</vt:lpstr>
      <vt:lpstr>§2G1.3(d)(1): Special Instruction</vt:lpstr>
      <vt:lpstr>The defendant is convicted of one count of transportation of a 15-year-old minor on July 13, 2020. The defendant transported two minors to meet up with an individual for sex. In addition to the 15-year-old minor cited, there was also an 11-year-old being transported for prostitution.  Will the special instruction at §2G1.3 apply?</vt:lpstr>
      <vt:lpstr>Other Issues Sex Offenses</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Relevant Conduct – Economic Crimes</dc:title>
  <dc:creator>Madsen, Peter</dc:creator>
  <cp:lastModifiedBy>Thomas, Ross</cp:lastModifiedBy>
  <cp:revision>239</cp:revision>
  <cp:lastPrinted>2022-05-10T11:14:11Z</cp:lastPrinted>
  <dcterms:created xsi:type="dcterms:W3CDTF">2019-08-05T15:46:27Z</dcterms:created>
  <dcterms:modified xsi:type="dcterms:W3CDTF">2022-05-12T20:18:29Z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0x01010052D3AFEF02C59B42A3882AAC38B980DF</vt:lpwstr>
  </property>
</Properties>
</file>